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75" r:id="rId3"/>
    <p:sldId id="351" r:id="rId4"/>
    <p:sldId id="293" r:id="rId5"/>
    <p:sldId id="292" r:id="rId6"/>
    <p:sldId id="296" r:id="rId7"/>
    <p:sldId id="305" r:id="rId8"/>
    <p:sldId id="299" r:id="rId9"/>
    <p:sldId id="301" r:id="rId10"/>
    <p:sldId id="302" r:id="rId11"/>
    <p:sldId id="307" r:id="rId12"/>
    <p:sldId id="308" r:id="rId13"/>
    <p:sldId id="309" r:id="rId14"/>
    <p:sldId id="310" r:id="rId15"/>
    <p:sldId id="315" r:id="rId16"/>
    <p:sldId id="332" r:id="rId17"/>
    <p:sldId id="333" r:id="rId18"/>
    <p:sldId id="334" r:id="rId19"/>
    <p:sldId id="336" r:id="rId20"/>
    <p:sldId id="352" r:id="rId21"/>
    <p:sldId id="353" r:id="rId22"/>
    <p:sldId id="354" r:id="rId23"/>
    <p:sldId id="355" r:id="rId24"/>
    <p:sldId id="337" r:id="rId25"/>
    <p:sldId id="338" r:id="rId26"/>
    <p:sldId id="339" r:id="rId27"/>
    <p:sldId id="342" r:id="rId28"/>
    <p:sldId id="357" r:id="rId29"/>
    <p:sldId id="344" r:id="rId30"/>
    <p:sldId id="358" r:id="rId31"/>
    <p:sldId id="356" r:id="rId32"/>
    <p:sldId id="359" r:id="rId33"/>
    <p:sldId id="345" r:id="rId34"/>
    <p:sldId id="347" r:id="rId35"/>
    <p:sldId id="348" r:id="rId36"/>
  </p:sldIdLst>
  <p:sldSz cx="12192000" cy="6858000"/>
  <p:notesSz cx="6858000" cy="9144000"/>
  <p:embeddedFontLst>
    <p:embeddedFont>
      <p:font typeface="汉仪中黑S" panose="02010600030101010101" charset="-122"/>
      <p:regular r:id="rId38"/>
    </p:embeddedFont>
    <p:embeddedFont>
      <p:font typeface="微软雅黑" panose="020B0503020204020204" pitchFamily="34" charset="-122"/>
      <p:regular r:id="rId39"/>
      <p:bold r:id="rId40"/>
    </p:embeddedFont>
  </p:embeddedFontLst>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EDFB"/>
    <a:srgbClr val="BDD7EE"/>
    <a:srgbClr val="2F5597"/>
    <a:srgbClr val="96BACA"/>
    <a:srgbClr val="B3C6D5"/>
    <a:srgbClr val="95C3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3" d="100"/>
          <a:sy n="113" d="100"/>
        </p:scale>
        <p:origin x="456" y="108"/>
      </p:cViewPr>
      <p:guideLst>
        <p:guide orient="horz" pos="225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2024-02-16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A6771C-B062-4526-9BEF-207DC89B2111}" type="datetimeFigureOut">
              <a:rPr lang="zh-CN" altLang="en-US" smtClean="0"/>
              <a:t>2024-02-16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27E9B3-3F42-478B-9615-E8C9DE4F3BBF}"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A6771C-B062-4526-9BEF-207DC89B2111}" type="datetimeFigureOut">
              <a:rPr lang="zh-CN" altLang="en-US" smtClean="0"/>
              <a:t>2024-02-16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7E9B3-3F42-478B-9615-E8C9DE4F3BB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29.pn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1.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1.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69669"/>
            <a:ext cx="11727873" cy="6107545"/>
          </a:xfrm>
          <a:prstGeom prst="roundRect">
            <a:avLst>
              <a:gd name="adj" fmla="val 6913"/>
            </a:avLst>
          </a:prstGeom>
          <a:solidFill>
            <a:schemeClr val="accent1">
              <a:lumMod val="40000"/>
              <a:lumOff val="60000"/>
            </a:schemeClr>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513418" y="589178"/>
            <a:ext cx="11360728" cy="5775036"/>
          </a:xfrm>
          <a:prstGeom prst="roundRect">
            <a:avLst>
              <a:gd name="adj" fmla="val 6459"/>
            </a:avLst>
          </a:prstGeom>
          <a:solidFill>
            <a:srgbClr val="D3EDFB"/>
          </a:solidFill>
          <a:ln w="3175">
            <a:solidFill>
              <a:schemeClr val="bg2">
                <a:lumMod val="90000"/>
              </a:schemeClr>
            </a:solidFill>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6141" y="780073"/>
            <a:ext cx="2352675" cy="645160"/>
          </a:xfrm>
          <a:prstGeom prst="rect">
            <a:avLst/>
          </a:prstGeom>
          <a:solidFill>
            <a:schemeClr val="accent1">
              <a:lumMod val="75000"/>
            </a:schemeClr>
          </a:solidFill>
        </p:spPr>
        <p:txBody>
          <a:bodyPr wrap="square" rtlCol="0">
            <a:spAutoFit/>
          </a:bodyPr>
          <a:lstStyle/>
          <a:p>
            <a:pPr algn="ctr"/>
            <a:r>
              <a:rPr lang="en-US" altLang="zh-CN" dirty="0">
                <a:solidFill>
                  <a:schemeClr val="bg1"/>
                </a:solidFill>
              </a:rPr>
              <a:t>OEM\ODM Customization</a:t>
            </a:r>
          </a:p>
        </p:txBody>
      </p:sp>
      <p:pic>
        <p:nvPicPr>
          <p:cNvPr id="5" name="图片 4" descr="2442ac4b3c106fde7c4d68a5556680a"/>
          <p:cNvPicPr>
            <a:picLocks noChangeAspect="1"/>
          </p:cNvPicPr>
          <p:nvPr/>
        </p:nvPicPr>
        <p:blipFill>
          <a:blip r:embed="rId2"/>
          <a:srcRect l="-455" t="987" r="667" b="-987"/>
          <a:stretch>
            <a:fillRect/>
          </a:stretch>
        </p:blipFill>
        <p:spPr>
          <a:xfrm>
            <a:off x="696989" y="2106393"/>
            <a:ext cx="3716749" cy="3429830"/>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6155" y="2283068"/>
            <a:ext cx="3253155" cy="3253155"/>
          </a:xfrm>
          <a:prstGeom prst="rect">
            <a:avLst/>
          </a:prstGeom>
        </p:spPr>
      </p:pic>
      <p:sp>
        <p:nvSpPr>
          <p:cNvPr id="6" name="矩形 5"/>
          <p:cNvSpPr/>
          <p:nvPr/>
        </p:nvSpPr>
        <p:spPr>
          <a:xfrm>
            <a:off x="1504315" y="5561965"/>
            <a:ext cx="1831975" cy="5346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Cleaning Tablets</a:t>
            </a:r>
          </a:p>
        </p:txBody>
      </p:sp>
      <p:sp>
        <p:nvSpPr>
          <p:cNvPr id="8" name="矩形 7"/>
          <p:cNvSpPr/>
          <p:nvPr/>
        </p:nvSpPr>
        <p:spPr>
          <a:xfrm>
            <a:off x="4962525" y="5662930"/>
            <a:ext cx="1739265" cy="4337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Fragrance Beads</a:t>
            </a: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5440" y="2361149"/>
            <a:ext cx="3035076" cy="3131326"/>
          </a:xfrm>
          <a:prstGeom prst="rect">
            <a:avLst/>
          </a:prstGeom>
        </p:spPr>
      </p:pic>
      <p:sp>
        <p:nvSpPr>
          <p:cNvPr id="10" name="矩形 9"/>
          <p:cNvSpPr/>
          <p:nvPr/>
        </p:nvSpPr>
        <p:spPr>
          <a:xfrm>
            <a:off x="8677368" y="5639557"/>
            <a:ext cx="1490251"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Laundry Pods</a:t>
            </a:r>
          </a:p>
        </p:txBody>
      </p:sp>
      <p:pic>
        <p:nvPicPr>
          <p:cNvPr id="11" name="图片 10">
            <a:extLst>
              <a:ext uri="{FF2B5EF4-FFF2-40B4-BE49-F238E27FC236}">
                <a16:creationId xmlns:a16="http://schemas.microsoft.com/office/drawing/2014/main" id="{40EE373D-8D79-3152-0145-D2CD3CA6DE8C}"/>
              </a:ext>
            </a:extLst>
          </p:cNvPr>
          <p:cNvPicPr>
            <a:picLocks noChangeAspect="1"/>
          </p:cNvPicPr>
          <p:nvPr/>
        </p:nvPicPr>
        <p:blipFill>
          <a:blip r:embed="rId5"/>
          <a:stretch>
            <a:fillRect/>
          </a:stretch>
        </p:blipFill>
        <p:spPr>
          <a:xfrm>
            <a:off x="10167619" y="919716"/>
            <a:ext cx="1262453" cy="671395"/>
          </a:xfrm>
          <a:prstGeom prst="rect">
            <a:avLst/>
          </a:prstGeom>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8100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2215515" cy="460375"/>
          </a:xfrm>
          <a:prstGeom prst="rect">
            <a:avLst/>
          </a:prstGeom>
          <a:noFill/>
        </p:spPr>
        <p:txBody>
          <a:bodyPr wrap="none" rtlCol="0">
            <a:spAutoFit/>
          </a:bodyPr>
          <a:lstStyle/>
          <a:p>
            <a:pPr algn="l"/>
            <a:r>
              <a:rPr lang="zh-CN" altLang="en-US" sz="2400" dirty="0">
                <a:latin typeface="汉仪中黑S" panose="02010600030101010101" pitchFamily="18" charset="-122"/>
                <a:ea typeface="汉仪中黑S" panose="02010600030101010101" pitchFamily="18" charset="-122"/>
              </a:rPr>
              <a:t>Factory Profile</a:t>
            </a: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867536" y="142399"/>
            <a:ext cx="1290870" cy="1077218"/>
          </a:xfrm>
          <a:prstGeom prst="rect">
            <a:avLst/>
          </a:prstGeom>
          <a:noFill/>
        </p:spPr>
        <p:txBody>
          <a:bodyPr wrap="square" rtlCol="0">
            <a:spAutoFit/>
          </a:bodyPr>
          <a:lstStyle/>
          <a:p>
            <a:r>
              <a:rPr lang="en-US" altLang="zh-CN" sz="3200" i="1" dirty="0">
                <a:solidFill>
                  <a:schemeClr val="bg1"/>
                </a:solidFill>
                <a:latin typeface="汉仪中黑S" panose="02010600030101010101" pitchFamily="18" charset="-122"/>
                <a:ea typeface="汉仪中黑S" panose="02010600030101010101" pitchFamily="18" charset="-122"/>
              </a:rPr>
              <a:t>About </a:t>
            </a:r>
          </a:p>
          <a:p>
            <a:r>
              <a:rPr lang="en-US" altLang="zh-CN" sz="3200" i="1" dirty="0">
                <a:solidFill>
                  <a:schemeClr val="bg1"/>
                </a:solidFill>
                <a:latin typeface="汉仪中黑S" panose="02010600030101010101" pitchFamily="18" charset="-122"/>
                <a:ea typeface="汉仪中黑S" panose="02010600030101010101" pitchFamily="18" charset="-122"/>
              </a:rPr>
              <a:t> us</a:t>
            </a:r>
            <a:endParaRPr lang="zh-CN" altLang="en-US" sz="3200" i="1" dirty="0">
              <a:solidFill>
                <a:schemeClr val="bg1"/>
              </a:solidFill>
              <a:latin typeface="汉仪中黑S" panose="02010600030101010101" pitchFamily="18" charset="-122"/>
              <a:ea typeface="汉仪中黑S" panose="02010600030101010101" pitchFamily="18" charset="-122"/>
            </a:endParaRPr>
          </a:p>
        </p:txBody>
      </p:sp>
      <p:graphicFrame>
        <p:nvGraphicFramePr>
          <p:cNvPr id="41" name="表格 40"/>
          <p:cNvGraphicFramePr/>
          <p:nvPr/>
        </p:nvGraphicFramePr>
        <p:xfrm>
          <a:off x="906145" y="5534660"/>
          <a:ext cx="2140585" cy="381000"/>
        </p:xfrm>
        <a:graphic>
          <a:graphicData uri="http://schemas.openxmlformats.org/drawingml/2006/table">
            <a:tbl>
              <a:tblPr firstRow="1" bandRow="1">
                <a:tableStyleId>{5C22544A-7EE6-4342-B048-85BDC9FD1C3A}</a:tableStyleId>
              </a:tblPr>
              <a:tblGrid>
                <a:gridCol w="2140585">
                  <a:extLst>
                    <a:ext uri="{9D8B030D-6E8A-4147-A177-3AD203B41FA5}">
                      <a16:colId xmlns:a16="http://schemas.microsoft.com/office/drawing/2014/main" val="20000"/>
                    </a:ext>
                  </a:extLst>
                </a:gridCol>
              </a:tblGrid>
              <a:tr h="381000">
                <a:tc>
                  <a:txBody>
                    <a:bodyPr/>
                    <a:lstStyle/>
                    <a:p>
                      <a:pPr>
                        <a:buNone/>
                      </a:pPr>
                      <a:r>
                        <a:rPr lang="en-US" altLang="zh-CN">
                          <a:solidFill>
                            <a:schemeClr val="tx1"/>
                          </a:solidFill>
                          <a:latin typeface="微软雅黑" panose="020B0503020204020204" charset="-122"/>
                          <a:ea typeface="微软雅黑" panose="020B0503020204020204" charset="-122"/>
                          <a:cs typeface="微软雅黑" panose="020B0503020204020204" charset="-122"/>
                        </a:rPr>
                        <a:t>    </a:t>
                      </a:r>
                      <a:endParaRPr lang="zh-CN" altLang="en-US">
                        <a:solidFill>
                          <a:schemeClr val="tx1"/>
                        </a:solidFill>
                        <a:latin typeface="微软雅黑" panose="020B0503020204020204" charset="-122"/>
                        <a:ea typeface="微软雅黑" panose="020B0503020204020204" charset="-122"/>
                        <a:cs typeface="微软雅黑" panose="020B0503020204020204" charset="-122"/>
                      </a:endParaRPr>
                    </a:p>
                  </a:txBody>
                  <a:tcPr>
                    <a:solidFill>
                      <a:schemeClr val="bg1"/>
                    </a:solidFill>
                  </a:tcPr>
                </a:tc>
                <a:extLst>
                  <a:ext uri="{0D108BD9-81ED-4DB2-BD59-A6C34878D82A}">
                    <a16:rowId xmlns:a16="http://schemas.microsoft.com/office/drawing/2014/main" val="10000"/>
                  </a:ext>
                </a:extLst>
              </a:tr>
            </a:tbl>
          </a:graphicData>
        </a:graphic>
      </p:graphicFrame>
      <p:graphicFrame>
        <p:nvGraphicFramePr>
          <p:cNvPr id="42" name="表格 41"/>
          <p:cNvGraphicFramePr/>
          <p:nvPr/>
        </p:nvGraphicFramePr>
        <p:xfrm>
          <a:off x="6548120" y="5778500"/>
          <a:ext cx="3497580" cy="396240"/>
        </p:xfrm>
        <a:graphic>
          <a:graphicData uri="http://schemas.openxmlformats.org/drawingml/2006/table">
            <a:tbl>
              <a:tblPr firstRow="1" bandRow="1">
                <a:tableStyleId>{5C22544A-7EE6-4342-B048-85BDC9FD1C3A}</a:tableStyleId>
              </a:tblPr>
              <a:tblGrid>
                <a:gridCol w="3497580">
                  <a:extLst>
                    <a:ext uri="{9D8B030D-6E8A-4147-A177-3AD203B41FA5}">
                      <a16:colId xmlns:a16="http://schemas.microsoft.com/office/drawing/2014/main" val="20000"/>
                    </a:ext>
                  </a:extLst>
                </a:gridCol>
              </a:tblGrid>
              <a:tr h="381000">
                <a:tc>
                  <a:txBody>
                    <a:bodyPr/>
                    <a:lstStyle/>
                    <a:p>
                      <a:pPr>
                        <a:buNone/>
                      </a:pPr>
                      <a:endParaRPr lang="zh-CN" altLang="en-US" sz="2000">
                        <a:solidFill>
                          <a:srgbClr val="2F5597"/>
                        </a:solidFill>
                        <a:latin typeface="微软雅黑" panose="020B0503020204020204" charset="-122"/>
                        <a:ea typeface="微软雅黑" panose="020B0503020204020204" charset="-122"/>
                        <a:cs typeface="微软雅黑" panose="020B0503020204020204" charset="-122"/>
                      </a:endParaRPr>
                    </a:p>
                  </a:txBody>
                  <a:tcPr>
                    <a:noFill/>
                  </a:tcPr>
                </a:tc>
                <a:extLst>
                  <a:ext uri="{0D108BD9-81ED-4DB2-BD59-A6C34878D82A}">
                    <a16:rowId xmlns:a16="http://schemas.microsoft.com/office/drawing/2014/main" val="10000"/>
                  </a:ext>
                </a:extLst>
              </a:tr>
            </a:tbl>
          </a:graphicData>
        </a:graphic>
      </p:graphicFrame>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5438" y="1342399"/>
            <a:ext cx="3479356" cy="200649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438" y="3348893"/>
            <a:ext cx="3479356" cy="3107151"/>
          </a:xfrm>
          <a:prstGeom prst="rect">
            <a:avLst/>
          </a:prstGeom>
        </p:spPr>
      </p:pic>
      <p:sp>
        <p:nvSpPr>
          <p:cNvPr id="9" name="矩形 8"/>
          <p:cNvSpPr/>
          <p:nvPr/>
        </p:nvSpPr>
        <p:spPr>
          <a:xfrm>
            <a:off x="4475480" y="803910"/>
            <a:ext cx="6550025" cy="55645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About Us</a:t>
            </a:r>
          </a:p>
          <a:p>
            <a:pPr algn="ctr"/>
            <a:r>
              <a:rPr dirty="0"/>
              <a:t>Zhejiang </a:t>
            </a:r>
            <a:r>
              <a:rPr lang="en-US" dirty="0" err="1"/>
              <a:t>S</a:t>
            </a:r>
            <a:r>
              <a:rPr dirty="0" err="1"/>
              <a:t>upershine</a:t>
            </a:r>
            <a:r>
              <a:rPr dirty="0"/>
              <a:t> </a:t>
            </a:r>
            <a:r>
              <a:rPr lang="en-US" dirty="0"/>
              <a:t>H</a:t>
            </a:r>
            <a:r>
              <a:rPr dirty="0"/>
              <a:t>ousehold </a:t>
            </a:r>
            <a:r>
              <a:rPr lang="en-US" dirty="0"/>
              <a:t>C</a:t>
            </a:r>
            <a:r>
              <a:rPr dirty="0"/>
              <a:t>hemical </a:t>
            </a:r>
            <a:r>
              <a:rPr lang="en-US" dirty="0"/>
              <a:t>T</a:t>
            </a:r>
            <a:r>
              <a:rPr dirty="0"/>
              <a:t>echnology Co,. Ltd. is a well-known daily chemical manufacturer in China. Relying on the superior technical support of Beijing University of Chemical Technology, the factory has been intensively cultivating in the field of daily chemical and household cleaning products, with meticulously crafted products and the pursuit of excellence in quality. The factory currently has a standard standardized modern workshop and a full set of tablet pressing, granulation of fragrant beads and automatic filling production lines. The product range covers "household environment cleaning, clothing cleaning care, fragrance beads, special detergent for dishwashers" and other series. The series of products of its cross-border brand "</a:t>
            </a:r>
            <a:r>
              <a:rPr dirty="0" err="1"/>
              <a:t>oradess</a:t>
            </a:r>
            <a:r>
              <a:rPr dirty="0"/>
              <a:t>" are well received by major cross-border sellers. At the same time, it has also cultivated and shaped the domestic e-commerce and supermarket brand "</a:t>
            </a:r>
            <a:r>
              <a:rPr dirty="0" err="1"/>
              <a:t>Qinyi</a:t>
            </a:r>
            <a:r>
              <a:rPr dirty="0"/>
              <a:t>".</a:t>
            </a:r>
          </a:p>
          <a:p>
            <a:pPr algn="ctr"/>
            <a:r>
              <a:rPr dirty="0"/>
              <a:t>Create good products for customers, create a good life for employees, and develop together with partners!</a:t>
            </a: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8100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rPr>
              <a:t>Product Introduction OEM Series</a:t>
            </a: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3657" y="680679"/>
            <a:ext cx="654050" cy="583565"/>
          </a:xfrm>
          <a:prstGeom prst="rect">
            <a:avLst/>
          </a:prstGeom>
          <a:noFill/>
        </p:spPr>
        <p:txBody>
          <a:bodyPr wrap="none" rtlCol="0">
            <a:spAutoFit/>
          </a:bodyPr>
          <a:lstStyle/>
          <a:p>
            <a:r>
              <a:rPr lang="en-US" altLang="zh-CN" sz="3200" dirty="0">
                <a:solidFill>
                  <a:schemeClr val="bg1"/>
                </a:solidFill>
                <a:latin typeface="汉仪中黑S" panose="02010600030101010101" pitchFamily="18" charset="-122"/>
                <a:ea typeface="汉仪中黑S" panose="02010600030101010101" pitchFamily="18" charset="-122"/>
              </a:rPr>
              <a:t>01</a:t>
            </a:r>
            <a:endParaRPr lang="zh-CN" altLang="en-US" sz="3200" dirty="0">
              <a:solidFill>
                <a:schemeClr val="bg1"/>
              </a:solidFill>
              <a:latin typeface="汉仪中黑S" panose="02010600030101010101" pitchFamily="18" charset="-122"/>
              <a:ea typeface="汉仪中黑S" panose="02010600030101010101" pitchFamily="18" charset="-122"/>
            </a:endParaRPr>
          </a:p>
        </p:txBody>
      </p:sp>
      <p:graphicFrame>
        <p:nvGraphicFramePr>
          <p:cNvPr id="21" name="表格 20"/>
          <p:cNvGraphicFramePr/>
          <p:nvPr>
            <p:custDataLst>
              <p:tags r:id="rId1"/>
            </p:custDataLst>
          </p:nvPr>
        </p:nvGraphicFramePr>
        <p:xfrm>
          <a:off x="3397885" y="1438275"/>
          <a:ext cx="8180705" cy="4074860"/>
        </p:xfrm>
        <a:graphic>
          <a:graphicData uri="http://schemas.openxmlformats.org/drawingml/2006/table">
            <a:tbl>
              <a:tblPr firstRow="1" bandRow="1">
                <a:tableStyleId>{5940675A-B579-460E-94D1-54222C63F5DA}</a:tableStyleId>
              </a:tblPr>
              <a:tblGrid>
                <a:gridCol w="1594485">
                  <a:extLst>
                    <a:ext uri="{9D8B030D-6E8A-4147-A177-3AD203B41FA5}">
                      <a16:colId xmlns:a16="http://schemas.microsoft.com/office/drawing/2014/main" val="20000"/>
                    </a:ext>
                  </a:extLst>
                </a:gridCol>
                <a:gridCol w="2501265">
                  <a:extLst>
                    <a:ext uri="{9D8B030D-6E8A-4147-A177-3AD203B41FA5}">
                      <a16:colId xmlns:a16="http://schemas.microsoft.com/office/drawing/2014/main" val="20001"/>
                    </a:ext>
                  </a:extLst>
                </a:gridCol>
                <a:gridCol w="4084955">
                  <a:extLst>
                    <a:ext uri="{9D8B030D-6E8A-4147-A177-3AD203B41FA5}">
                      <a16:colId xmlns:a16="http://schemas.microsoft.com/office/drawing/2014/main" val="20002"/>
                    </a:ext>
                  </a:extLst>
                </a:gridCol>
              </a:tblGrid>
              <a:tr h="553720">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230000"/>
                        </a:lnSpc>
                        <a:buNone/>
                      </a:pPr>
                      <a:r>
                        <a:rPr lang="en-US" sz="1200" b="0" dirty="0" err="1">
                          <a:solidFill>
                            <a:schemeClr val="tx1"/>
                          </a:solidFill>
                          <a:latin typeface="微软雅黑" panose="020B0503020204020204" charset="-122"/>
                          <a:ea typeface="微软雅黑" panose="020B0503020204020204" charset="-122"/>
                          <a:cs typeface="微软雅黑" panose="020B0503020204020204" charset="-122"/>
                        </a:rPr>
                        <a:t>Dishwasher Cleaning 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23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Commodity attributes: Household cleaning - dishwasher detergent</a:t>
                      </a: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72795">
                <a:tc>
                  <a:txBody>
                    <a:bodyPr/>
                    <a:lstStyle/>
                    <a:p>
                      <a:pPr indent="0" algn="ctr">
                        <a:lnSpc>
                          <a:spcPct val="21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Specification</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26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10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grams /</a:t>
                      </a:r>
                      <a:r>
                        <a:rPr lang="en-US" sz="1200" b="0" dirty="0">
                          <a:solidFill>
                            <a:schemeClr val="tx1"/>
                          </a:solidFill>
                          <a:latin typeface="微软雅黑" panose="020B0503020204020204" charset="-122"/>
                          <a:ea typeface="微软雅黑" panose="020B0503020204020204" charset="-122"/>
                          <a:cs typeface="微软雅黑" panose="020B0503020204020204" charset="-122"/>
                        </a:rPr>
                        <a:t>15 grams /20 grams</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26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Customizable: weight/ color/ content</a:t>
                      </a: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87985">
                <a:tc>
                  <a:txBody>
                    <a:bodyPr/>
                    <a:lstStyle/>
                    <a:p>
                      <a:pPr indent="0" algn="ctr">
                        <a:lnSpc>
                          <a:spcPct val="12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Main Ingredient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b="0">
                          <a:solidFill>
                            <a:schemeClr val="tx1"/>
                          </a:solidFill>
                          <a:latin typeface="微软雅黑" panose="020B0503020204020204" charset="-122"/>
                          <a:ea typeface="微软雅黑" panose="020B0503020204020204" charset="-122"/>
                          <a:cs typeface="微软雅黑" panose="020B0503020204020204" charset="-122"/>
                        </a:rPr>
                        <a:t>Soda ash, sodium citrate, amino acid active agent, biological enzyme,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500380">
                <a:tc>
                  <a:txBody>
                    <a:bodyPr/>
                    <a:lstStyle/>
                    <a:p>
                      <a:pPr indent="0" algn="ctr">
                        <a:lnSpc>
                          <a:spcPct val="12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en-US" sz="1200" b="0" dirty="0" err="1">
                          <a:solidFill>
                            <a:schemeClr val="tx1"/>
                          </a:solidFill>
                          <a:latin typeface="微软雅黑" panose="020B0503020204020204" charset="-122"/>
                          <a:ea typeface="微软雅黑" panose="020B0503020204020204" charset="-122"/>
                          <a:cs typeface="微软雅黑" panose="020B0503020204020204" charset="-122"/>
                        </a:rPr>
                        <a:t>Concentrated decontamination, water softening, bright tableware, odor removal, safe and no residue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63905">
                <a:tc>
                  <a:txBody>
                    <a:bodyPr/>
                    <a:lstStyle/>
                    <a:p>
                      <a:pPr indent="0" algn="ctr">
                        <a:lnSpc>
                          <a:spcPct val="150000"/>
                        </a:lnSpc>
                        <a:buNone/>
                      </a:pPr>
                      <a:endParaRPr lang="en-US" sz="1600" b="0" dirty="0" err="1">
                        <a:solidFill>
                          <a:schemeClr val="tx1"/>
                        </a:solidFill>
                        <a:latin typeface="微软雅黑" panose="020B0503020204020204" charset="-122"/>
                        <a:ea typeface="微软雅黑" panose="020B0503020204020204" charset="-122"/>
                        <a:cs typeface="微软雅黑" panose="020B0503020204020204" charset="-122"/>
                      </a:endParaRPr>
                    </a:p>
                    <a:p>
                      <a:pPr indent="0" algn="ctr">
                        <a:lnSpc>
                          <a:spcPct val="15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Instructions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1. After cleaning the food residue from the dishes, place the tableware according to the instructions of the dishwasher; 2. Remove the inner bag of the dishwashing block and put it into the slot; 3. Close the slot and start the dishwasher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662305">
                <a:tc>
                  <a:txBody>
                    <a:bodyPr/>
                    <a:lstStyle/>
                    <a:p>
                      <a:pPr indent="0" algn="ctr">
                        <a:lnSpc>
                          <a:spcPct val="13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Executive standard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algn="l">
                        <a:lnSpc>
                          <a:spcPct val="150000"/>
                        </a:lnSpc>
                        <a:buClrTx/>
                        <a:buSzTx/>
                        <a:buFontTx/>
                        <a:buNone/>
                      </a:pPr>
                      <a:r>
                        <a:rPr lang="en-US" sz="1200" dirty="0">
                          <a:latin typeface="微软雅黑" panose="020B0503020204020204" charset="-122"/>
                          <a:ea typeface="微软雅黑" panose="020B0503020204020204" charset="-122"/>
                          <a:cs typeface="微软雅黑" panose="020B0503020204020204" charset="-122"/>
                          <a:sym typeface="+mn-ea"/>
                        </a:rPr>
                        <a:t>Q\TLJ001-2018</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FontTx/>
                        <a:buNone/>
                      </a:pP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41" name="表格 40"/>
          <p:cNvGraphicFramePr/>
          <p:nvPr/>
        </p:nvGraphicFramePr>
        <p:xfrm>
          <a:off x="906145" y="5534660"/>
          <a:ext cx="2140585" cy="381000"/>
        </p:xfrm>
        <a:graphic>
          <a:graphicData uri="http://schemas.openxmlformats.org/drawingml/2006/table">
            <a:tbl>
              <a:tblPr firstRow="1" bandRow="1">
                <a:tableStyleId>{5C22544A-7EE6-4342-B048-85BDC9FD1C3A}</a:tableStyleId>
              </a:tblPr>
              <a:tblGrid>
                <a:gridCol w="2140585">
                  <a:extLst>
                    <a:ext uri="{9D8B030D-6E8A-4147-A177-3AD203B41FA5}">
                      <a16:colId xmlns:a16="http://schemas.microsoft.com/office/drawing/2014/main" val="20000"/>
                    </a:ext>
                  </a:extLst>
                </a:gridCol>
              </a:tblGrid>
              <a:tr h="381000">
                <a:tc>
                  <a:txBody>
                    <a:bodyPr/>
                    <a:lstStyle/>
                    <a:p>
                      <a:pPr>
                        <a:buNone/>
                      </a:pPr>
                      <a:r>
                        <a:rPr lang="en-US" altLang="zh-CN">
                          <a:solidFill>
                            <a:schemeClr val="tx1"/>
                          </a:solidFill>
                          <a:latin typeface="微软雅黑" panose="020B0503020204020204" charset="-122"/>
                          <a:ea typeface="微软雅黑" panose="020B0503020204020204" charset="-122"/>
                          <a:cs typeface="微软雅黑" panose="020B0503020204020204" charset="-122"/>
                        </a:rPr>
                        <a:t>    </a:t>
                      </a:r>
                      <a:endParaRPr lang="zh-CN" altLang="en-US">
                        <a:solidFill>
                          <a:schemeClr val="tx1"/>
                        </a:solidFill>
                        <a:latin typeface="微软雅黑" panose="020B0503020204020204" charset="-122"/>
                        <a:ea typeface="微软雅黑" panose="020B0503020204020204" charset="-122"/>
                        <a:cs typeface="微软雅黑" panose="020B0503020204020204" charset="-122"/>
                      </a:endParaRPr>
                    </a:p>
                  </a:txBody>
                  <a:tcPr>
                    <a:solidFill>
                      <a:schemeClr val="bg1"/>
                    </a:solidFill>
                  </a:tcPr>
                </a:tc>
                <a:extLst>
                  <a:ext uri="{0D108BD9-81ED-4DB2-BD59-A6C34878D82A}">
                    <a16:rowId xmlns:a16="http://schemas.microsoft.com/office/drawing/2014/main" val="10000"/>
                  </a:ext>
                </a:extLst>
              </a:tr>
            </a:tbl>
          </a:graphicData>
        </a:graphic>
      </p:graphicFrame>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6276" y="1342399"/>
            <a:ext cx="1679969" cy="1679969"/>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5641" y="3021733"/>
            <a:ext cx="1645657" cy="1645657"/>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4469" y="4378690"/>
            <a:ext cx="1971847" cy="1971847"/>
          </a:xfrm>
          <a:prstGeom prst="rect">
            <a:avLst/>
          </a:prstGeom>
        </p:spPr>
      </p:pic>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4690" y="803910"/>
            <a:ext cx="5470525" cy="460375"/>
          </a:xfrm>
          <a:prstGeom prst="rect">
            <a:avLst/>
          </a:prstGeom>
          <a:noFill/>
        </p:spPr>
        <p:txBody>
          <a:bodyPr wrap="square" rtlCol="0">
            <a:spAutoFit/>
          </a:bodyPr>
          <a:lstStyle/>
          <a:p>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59130" cy="58356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02</a:t>
            </a:r>
          </a:p>
        </p:txBody>
      </p:sp>
      <p:graphicFrame>
        <p:nvGraphicFramePr>
          <p:cNvPr id="21" name="表格 20"/>
          <p:cNvGraphicFramePr/>
          <p:nvPr>
            <p:custDataLst>
              <p:tags r:id="rId1"/>
            </p:custDataLst>
          </p:nvPr>
        </p:nvGraphicFramePr>
        <p:xfrm>
          <a:off x="3089910" y="1520825"/>
          <a:ext cx="8611870" cy="3507805"/>
        </p:xfrm>
        <a:graphic>
          <a:graphicData uri="http://schemas.openxmlformats.org/drawingml/2006/table">
            <a:tbl>
              <a:tblPr firstRow="1" bandRow="1">
                <a:tableStyleId>{5940675A-B579-460E-94D1-54222C63F5DA}</a:tableStyleId>
              </a:tblPr>
              <a:tblGrid>
                <a:gridCol w="1762125">
                  <a:extLst>
                    <a:ext uri="{9D8B030D-6E8A-4147-A177-3AD203B41FA5}">
                      <a16:colId xmlns:a16="http://schemas.microsoft.com/office/drawing/2014/main" val="20000"/>
                    </a:ext>
                  </a:extLst>
                </a:gridCol>
                <a:gridCol w="1694180">
                  <a:extLst>
                    <a:ext uri="{9D8B030D-6E8A-4147-A177-3AD203B41FA5}">
                      <a16:colId xmlns:a16="http://schemas.microsoft.com/office/drawing/2014/main" val="20001"/>
                    </a:ext>
                  </a:extLst>
                </a:gridCol>
                <a:gridCol w="1463675">
                  <a:extLst>
                    <a:ext uri="{9D8B030D-6E8A-4147-A177-3AD203B41FA5}">
                      <a16:colId xmlns:a16="http://schemas.microsoft.com/office/drawing/2014/main" val="20002"/>
                    </a:ext>
                  </a:extLst>
                </a:gridCol>
                <a:gridCol w="3691890">
                  <a:extLst>
                    <a:ext uri="{9D8B030D-6E8A-4147-A177-3AD203B41FA5}">
                      <a16:colId xmlns:a16="http://schemas.microsoft.com/office/drawing/2014/main" val="20003"/>
                    </a:ext>
                  </a:extLst>
                </a:gridCol>
              </a:tblGrid>
              <a:tr h="70231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fontAlgn="ctr">
                        <a:lnSpc>
                          <a:spcPct val="15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Coffee Machine Cleaning 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nSpc>
                          <a:spcPct val="230000"/>
                        </a:lnSpc>
                        <a:buNone/>
                      </a:pPr>
                      <a:r>
                        <a:rPr lang="en-US" sz="1200">
                          <a:latin typeface="微软雅黑" panose="020B0503020204020204" charset="-122"/>
                          <a:ea typeface="微软雅黑" panose="020B0503020204020204" charset="-122"/>
                          <a:cs typeface="微软雅黑" panose="020B0503020204020204" charset="-122"/>
                          <a:sym typeface="+mn-ea"/>
                        </a:rPr>
                        <a:t>Commodity attributes: Household cleaning - coffee machine detergent</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3265">
                <a:tc>
                  <a:txBody>
                    <a:bodyPr/>
                    <a:lstStyle/>
                    <a:p>
                      <a:pPr indent="0" algn="ctr">
                        <a:lnSpc>
                          <a:spcPct val="21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2 grams per piece</a:t>
                      </a:r>
                    </a:p>
                    <a:p>
                      <a:pPr indent="0">
                        <a:lnSpc>
                          <a:spcPct val="15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10 pieces one box</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5 grams per piece</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p>
                      <a:pPr indent="0">
                        <a:lnSpc>
                          <a:spcPct val="15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8 pieces one box</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p>
                      <a:pPr indent="0">
                        <a:lnSpc>
                          <a:spcPct val="160000"/>
                        </a:lnSpc>
                        <a:buNone/>
                      </a:pPr>
                      <a:endParaRPr 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64389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21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Citric acid, sodium percarbonate, maleic acid, sulfamic acid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558800">
                <a:tc>
                  <a:txBody>
                    <a:bodyPr/>
                    <a:lstStyle/>
                    <a:p>
                      <a:pPr indent="0" algn="ctr">
                        <a:lnSpc>
                          <a:spcPct val="150000"/>
                        </a:lnSpc>
                        <a:buNone/>
                      </a:pPr>
                      <a:r>
                        <a:rPr lang="en-US" altLang="en-US" sz="1600" b="0">
                          <a:solidFill>
                            <a:schemeClr val="tx1"/>
                          </a:solidFill>
                          <a:latin typeface="微软雅黑" panose="020B0503020204020204" charset="-122"/>
                          <a:ea typeface="微软雅黑" panose="020B0503020204020204" charset="-122"/>
                          <a:cs typeface="微软雅黑" panose="020B0503020204020204" charset="-122"/>
                        </a:rPr>
                        <a:t>Effect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algn="l">
                        <a:lnSpc>
                          <a:spcPct val="150000"/>
                        </a:lnSpc>
                        <a:buClrTx/>
                        <a:buSzTx/>
                        <a:buFontTx/>
                        <a:buNone/>
                      </a:pPr>
                      <a:r>
                        <a:rPr lang="zh-CN" sz="1200" b="0" dirty="0">
                          <a:latin typeface="微软雅黑" panose="020B0503020204020204" charset="-122"/>
                          <a:ea typeface="微软雅黑" panose="020B0503020204020204" charset="-122"/>
                          <a:cs typeface="微软雅黑" panose="020B0503020204020204" charset="-122"/>
                        </a:rPr>
                        <a:t>Clean the coffee grease, clean the brewer of the coffee machine, protect the internal pipeline of the coffee machine</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1247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algn="l">
                        <a:buClrTx/>
                        <a:buSzTx/>
                        <a:buFontTx/>
                        <a:buNone/>
                      </a:pPr>
                      <a:r>
                        <a:rPr lang="zh-CN" altLang="en-US" sz="1200" b="0">
                          <a:latin typeface="微软雅黑" panose="020B0503020204020204" charset="-122"/>
                          <a:ea typeface="微软雅黑" panose="020B0503020204020204" charset="-122"/>
                          <a:cs typeface="微软雅黑" panose="020B0503020204020204" charset="-122"/>
                        </a:rPr>
                        <a:t>Refer to the instruction manual of each coffee machine for operation</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8" name="表格 7"/>
          <p:cNvGraphicFramePr/>
          <p:nvPr/>
        </p:nvGraphicFramePr>
        <p:xfrm>
          <a:off x="687705" y="5290820"/>
          <a:ext cx="2328545" cy="518160"/>
        </p:xfrm>
        <a:graphic>
          <a:graphicData uri="http://schemas.openxmlformats.org/drawingml/2006/table">
            <a:tbl>
              <a:tblPr firstRow="1" bandRow="1">
                <a:tableStyleId>{5C22544A-7EE6-4342-B048-85BDC9FD1C3A}</a:tableStyleId>
              </a:tblPr>
              <a:tblGrid>
                <a:gridCol w="2328545">
                  <a:extLst>
                    <a:ext uri="{9D8B030D-6E8A-4147-A177-3AD203B41FA5}">
                      <a16:colId xmlns:a16="http://schemas.microsoft.com/office/drawing/2014/main" val="20000"/>
                    </a:ext>
                  </a:extLst>
                </a:gridCol>
              </a:tblGrid>
              <a:tr h="518160">
                <a:tc>
                  <a:txBody>
                    <a:bodyPr/>
                    <a:lstStyle/>
                    <a:p>
                      <a:pPr>
                        <a:buNone/>
                      </a:pPr>
                      <a:r>
                        <a:rPr lang="en-US" altLang="zh-CN" sz="1400">
                          <a:solidFill>
                            <a:schemeClr val="tx1"/>
                          </a:solidFill>
                        </a:rPr>
                        <a:t> </a:t>
                      </a:r>
                      <a:r>
                        <a:rPr lang="en-US" altLang="zh-CN" sz="1400">
                          <a:solidFill>
                            <a:schemeClr val="tx1"/>
                          </a:solidFill>
                          <a:latin typeface="微软雅黑" panose="020B0503020204020204" charset="-122"/>
                          <a:ea typeface="微软雅黑" panose="020B0503020204020204" charset="-122"/>
                        </a:rPr>
                        <a:t>     </a:t>
                      </a:r>
                    </a:p>
                    <a:p>
                      <a:pPr>
                        <a:buNone/>
                      </a:pPr>
                      <a:r>
                        <a:rPr lang="en-US" altLang="zh-CN" sz="1400">
                          <a:solidFill>
                            <a:schemeClr val="tx1"/>
                          </a:solidFill>
                          <a:latin typeface="微软雅黑" panose="020B0503020204020204" charset="-122"/>
                          <a:ea typeface="微软雅黑" panose="020B0503020204020204" charset="-122"/>
                        </a:rPr>
                        <a:t>          </a:t>
                      </a:r>
                      <a:endParaRPr lang="zh-CN" altLang="en-US" sz="1400">
                        <a:solidFill>
                          <a:schemeClr val="tx1"/>
                        </a:solidFill>
                        <a:latin typeface="微软雅黑" panose="020B0503020204020204" charset="-122"/>
                        <a:ea typeface="微软雅黑" panose="020B0503020204020204" charset="-122"/>
                      </a:endParaRPr>
                    </a:p>
                  </a:txBody>
                  <a:tcPr>
                    <a:solidFill>
                      <a:schemeClr val="bg1"/>
                    </a:solidFill>
                  </a:tcPr>
                </a:tc>
                <a:extLst>
                  <a:ext uri="{0D108BD9-81ED-4DB2-BD59-A6C34878D82A}">
                    <a16:rowId xmlns:a16="http://schemas.microsoft.com/office/drawing/2014/main" val="10000"/>
                  </a:ext>
                </a:extLst>
              </a:tr>
            </a:tbl>
          </a:graphicData>
        </a:graphic>
      </p:graphicFrame>
      <p:pic>
        <p:nvPicPr>
          <p:cNvPr id="3" name="图片 2" descr="白底图"/>
          <p:cNvPicPr/>
          <p:nvPr/>
        </p:nvPicPr>
        <p:blipFill>
          <a:blip r:embed="rId3"/>
          <a:stretch>
            <a:fillRect/>
          </a:stretch>
        </p:blipFill>
        <p:spPr>
          <a:xfrm>
            <a:off x="913863" y="3944376"/>
            <a:ext cx="2102400" cy="2102400"/>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245" y="1520825"/>
            <a:ext cx="2242820" cy="2242820"/>
          </a:xfrm>
          <a:prstGeom prst="rect">
            <a:avLst/>
          </a:prstGeom>
        </p:spPr>
      </p:pic>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03</a:t>
            </a:r>
          </a:p>
        </p:txBody>
      </p:sp>
      <p:graphicFrame>
        <p:nvGraphicFramePr>
          <p:cNvPr id="21" name="表格 20"/>
          <p:cNvGraphicFramePr/>
          <p:nvPr>
            <p:custDataLst>
              <p:tags r:id="rId1"/>
            </p:custDataLst>
          </p:nvPr>
        </p:nvGraphicFramePr>
        <p:xfrm>
          <a:off x="3077845" y="1649095"/>
          <a:ext cx="8059420" cy="3955415"/>
        </p:xfrm>
        <a:graphic>
          <a:graphicData uri="http://schemas.openxmlformats.org/drawingml/2006/table">
            <a:tbl>
              <a:tblPr firstRow="1" bandRow="1">
                <a:tableStyleId>{5940675A-B579-460E-94D1-54222C63F5DA}</a:tableStyleId>
              </a:tblPr>
              <a:tblGrid>
                <a:gridCol w="1472565">
                  <a:extLst>
                    <a:ext uri="{9D8B030D-6E8A-4147-A177-3AD203B41FA5}">
                      <a16:colId xmlns:a16="http://schemas.microsoft.com/office/drawing/2014/main" val="20000"/>
                    </a:ext>
                  </a:extLst>
                </a:gridCol>
                <a:gridCol w="2297430">
                  <a:extLst>
                    <a:ext uri="{9D8B030D-6E8A-4147-A177-3AD203B41FA5}">
                      <a16:colId xmlns:a16="http://schemas.microsoft.com/office/drawing/2014/main" val="20001"/>
                    </a:ext>
                  </a:extLst>
                </a:gridCol>
                <a:gridCol w="4289425">
                  <a:extLst>
                    <a:ext uri="{9D8B030D-6E8A-4147-A177-3AD203B41FA5}">
                      <a16:colId xmlns:a16="http://schemas.microsoft.com/office/drawing/2014/main" val="20002"/>
                    </a:ext>
                  </a:extLst>
                </a:gridCol>
              </a:tblGrid>
              <a:tr h="596265">
                <a:tc>
                  <a:txBody>
                    <a:bodyPr/>
                    <a:lstStyle/>
                    <a:p>
                      <a:pPr indent="0" algn="ctr">
                        <a:lnSpc>
                          <a:spcPct val="180000"/>
                        </a:lnSpc>
                        <a:buNone/>
                      </a:pPr>
                      <a:r>
                        <a:rPr lang="en-US" sz="1600" dirty="0" err="1">
                          <a:latin typeface="微软雅黑" panose="020B0503020204020204" charset="-122"/>
                          <a:ea typeface="微软雅黑" panose="020B0503020204020204" charset="-122"/>
                          <a:cs typeface="微软雅黑" panose="020B0503020204020204" charset="-122"/>
                          <a:sym typeface="+mn-ea"/>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fontAlgn="ctr">
                        <a:lnSpc>
                          <a:spcPct val="230000"/>
                        </a:lnSpc>
                        <a:buNone/>
                      </a:pP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Multi-effect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F</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loor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leaning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E</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ffervescent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ablet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fontAlgn="ctr">
                        <a:lnSpc>
                          <a:spcPct val="230000"/>
                        </a:lnSpc>
                        <a:buNone/>
                      </a:pPr>
                      <a:r>
                        <a:rPr sz="1200" b="0">
                          <a:latin typeface="微软雅黑" panose="020B0503020204020204" charset="-122"/>
                          <a:ea typeface="微软雅黑" panose="020B0503020204020204" charset="-122"/>
                          <a:cs typeface="微软雅黑" panose="020B0503020204020204" charset="-122"/>
                        </a:rPr>
                        <a:t>Commodity Attributes Household Cleaning - </a:t>
                      </a:r>
                      <a:r>
                        <a:rPr lang="en-US" sz="1200" b="0">
                          <a:latin typeface="微软雅黑" panose="020B0503020204020204" charset="-122"/>
                          <a:ea typeface="微软雅黑" panose="020B0503020204020204" charset="-122"/>
                          <a:cs typeface="微软雅黑" panose="020B0503020204020204" charset="-122"/>
                        </a:rPr>
                        <a:t>f</a:t>
                      </a:r>
                      <a:r>
                        <a:rPr sz="1200" b="0">
                          <a:latin typeface="微软雅黑" panose="020B0503020204020204" charset="-122"/>
                          <a:ea typeface="微软雅黑" panose="020B0503020204020204" charset="-122"/>
                          <a:cs typeface="微软雅黑" panose="020B0503020204020204" charset="-122"/>
                        </a:rPr>
                        <a:t>loor </a:t>
                      </a:r>
                      <a:r>
                        <a:rPr lang="en-US" sz="1200" b="0">
                          <a:latin typeface="微软雅黑" panose="020B0503020204020204" charset="-122"/>
                          <a:ea typeface="微软雅黑" panose="020B0503020204020204" charset="-122"/>
                          <a:cs typeface="微软雅黑" panose="020B0503020204020204" charset="-122"/>
                        </a:rPr>
                        <a:t>c</a:t>
                      </a:r>
                      <a:r>
                        <a:rPr sz="1200" b="0">
                          <a:latin typeface="微软雅黑" panose="020B0503020204020204" charset="-122"/>
                          <a:ea typeface="微软雅黑" panose="020B0503020204020204" charset="-122"/>
                          <a:cs typeface="微软雅黑" panose="020B0503020204020204" charset="-122"/>
                        </a:rPr>
                        <a:t>leaning </a:t>
                      </a:r>
                      <a:r>
                        <a:rPr lang="en-US" sz="1200" b="0">
                          <a:latin typeface="微软雅黑" panose="020B0503020204020204" charset="-122"/>
                          <a:ea typeface="微软雅黑" panose="020B0503020204020204" charset="-122"/>
                          <a:cs typeface="微软雅黑" panose="020B0503020204020204" charset="-122"/>
                        </a:rPr>
                        <a:t>t</a:t>
                      </a:r>
                      <a:r>
                        <a:rPr sz="1200" b="0">
                          <a:latin typeface="微软雅黑" panose="020B0503020204020204" charset="-122"/>
                          <a:ea typeface="微软雅黑" panose="020B0503020204020204" charset="-122"/>
                          <a:cs typeface="微软雅黑" panose="020B0503020204020204" charset="-122"/>
                        </a:rPr>
                        <a: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21030">
                <a:tc>
                  <a:txBody>
                    <a:bodyPr/>
                    <a:lstStyle/>
                    <a:p>
                      <a:pPr indent="0" algn="ctr">
                        <a:lnSpc>
                          <a:spcPct val="21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230000"/>
                        </a:lnSpc>
                        <a:buNone/>
                      </a:pPr>
                      <a:r>
                        <a:rPr lang="en-US" altLang="en-US" sz="1200" b="0">
                          <a:solidFill>
                            <a:schemeClr val="tx1"/>
                          </a:solidFill>
                          <a:latin typeface="微软雅黑" panose="020B0503020204020204" charset="-122"/>
                          <a:ea typeface="微软雅黑" panose="020B0503020204020204" charset="-122"/>
                          <a:cs typeface="微软雅黑" panose="020B0503020204020204" charset="-122"/>
                        </a:rPr>
                        <a:t>8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73152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Surfactants, biodegradable enzymes, bacteriostats, aromatic substances,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36880">
                <a:tc>
                  <a:txBody>
                    <a:bodyPr/>
                    <a:lstStyle/>
                    <a:p>
                      <a:pPr algn="ctr">
                        <a:lnSpc>
                          <a:spcPct val="150000"/>
                        </a:lnSpc>
                        <a:buClrTx/>
                        <a:buSzTx/>
                        <a:buFontTx/>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algn="l">
                        <a:lnSpc>
                          <a:spcPct val="150000"/>
                        </a:lnSpc>
                        <a:buClrTx/>
                        <a:buSzTx/>
                        <a:buFontTx/>
                        <a:buNone/>
                      </a:pPr>
                      <a:r>
                        <a:rPr lang="zh-CN" altLang="en-US" sz="1200" b="0" dirty="0">
                          <a:latin typeface="微软雅黑" panose="020B0503020204020204" charset="-122"/>
                          <a:ea typeface="微软雅黑" panose="020B0503020204020204" charset="-122"/>
                          <a:cs typeface="微软雅黑" panose="020B0503020204020204" charset="-122"/>
                        </a:rPr>
                        <a:t>Efficient cleaning, nourishing protection, antibacterial and stain removal</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81050">
                <a:tc>
                  <a:txBody>
                    <a:bodyPr/>
                    <a:lstStyle/>
                    <a:p>
                      <a:pPr indent="0" algn="ctr">
                        <a:lnSpc>
                          <a:spcPct val="20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algn="l">
                        <a:buClrTx/>
                        <a:buSzTx/>
                        <a:buFontTx/>
                        <a:buNone/>
                      </a:pPr>
                      <a:r>
                        <a:rPr lang="en-US" sz="1200" b="0" dirty="0">
                          <a:latin typeface="微软雅黑" panose="020B0503020204020204" charset="-122"/>
                          <a:ea typeface="微软雅黑" panose="020B0503020204020204" charset="-122"/>
                          <a:cs typeface="微软雅黑" panose="020B0503020204020204" charset="-122"/>
                        </a:rPr>
                        <a:t>1. Take 2-3 tablets and dissolve in water</a:t>
                      </a:r>
                    </a:p>
                    <a:p>
                      <a:pPr algn="l">
                        <a:buClrTx/>
                        <a:buSzTx/>
                        <a:buFontTx/>
                        <a:buNone/>
                      </a:pPr>
                      <a:r>
                        <a:rPr lang="en-US" sz="1200" b="0" dirty="0">
                          <a:latin typeface="微软雅黑" panose="020B0503020204020204" charset="-122"/>
                          <a:ea typeface="微软雅黑" panose="020B0503020204020204" charset="-122"/>
                          <a:cs typeface="微软雅黑" panose="020B0503020204020204" charset="-122"/>
                        </a:rPr>
                        <a:t>2. Immerse the mop completely in the solution</a:t>
                      </a:r>
                    </a:p>
                    <a:p>
                      <a:pPr algn="l">
                        <a:buClrTx/>
                        <a:buSzTx/>
                        <a:buFontTx/>
                        <a:buNone/>
                      </a:pPr>
                      <a:r>
                        <a:rPr lang="en-US" sz="1200" b="0" dirty="0">
                          <a:latin typeface="微软雅黑" panose="020B0503020204020204" charset="-122"/>
                          <a:ea typeface="微软雅黑" panose="020B0503020204020204" charset="-122"/>
                          <a:cs typeface="微软雅黑" panose="020B0503020204020204" charset="-122"/>
                        </a:rPr>
                        <a:t>3. Cooperate with the mop to mop the floor</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386715">
                <a:tc>
                  <a:txBody>
                    <a:bodyPr/>
                    <a:lstStyle/>
                    <a:p>
                      <a:pPr indent="0" algn="ctr">
                        <a:lnSpc>
                          <a:spcPct val="130000"/>
                        </a:lnSpc>
                        <a:buNone/>
                      </a:pPr>
                      <a:r>
                        <a:rPr lang="en-US" sz="1600" dirty="0" err="1">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algn="l">
                        <a:lnSpc>
                          <a:spcPct val="150000"/>
                        </a:lnSpc>
                        <a:buClrTx/>
                        <a:buSzTx/>
                        <a:buFontTx/>
                        <a:buNone/>
                      </a:pP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Q\TLJ015-2020</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026" name="Picture 2" descr="C:\Users\xu838\Desktop\新建文件夹 (2)\PDD\地板清洁泡腾片\O1CN01Eg65an1pXxwuSMknu_!!2205759965371-0-ci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600" y="2472690"/>
            <a:ext cx="2520950" cy="2520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58194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59130" cy="58356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04</a:t>
            </a:r>
          </a:p>
        </p:txBody>
      </p:sp>
      <p:graphicFrame>
        <p:nvGraphicFramePr>
          <p:cNvPr id="21" name="表格 20"/>
          <p:cNvGraphicFramePr/>
          <p:nvPr>
            <p:custDataLst>
              <p:tags r:id="rId1"/>
            </p:custDataLst>
          </p:nvPr>
        </p:nvGraphicFramePr>
        <p:xfrm>
          <a:off x="3473450" y="1428750"/>
          <a:ext cx="7559040" cy="4062095"/>
        </p:xfrm>
        <a:graphic>
          <a:graphicData uri="http://schemas.openxmlformats.org/drawingml/2006/table">
            <a:tbl>
              <a:tblPr firstRow="1" bandRow="1">
                <a:tableStyleId>{5940675A-B579-460E-94D1-54222C63F5DA}</a:tableStyleId>
              </a:tblPr>
              <a:tblGrid>
                <a:gridCol w="1552575">
                  <a:extLst>
                    <a:ext uri="{9D8B030D-6E8A-4147-A177-3AD203B41FA5}">
                      <a16:colId xmlns:a16="http://schemas.microsoft.com/office/drawing/2014/main" val="20000"/>
                    </a:ext>
                  </a:extLst>
                </a:gridCol>
                <a:gridCol w="1196975">
                  <a:extLst>
                    <a:ext uri="{9D8B030D-6E8A-4147-A177-3AD203B41FA5}">
                      <a16:colId xmlns:a16="http://schemas.microsoft.com/office/drawing/2014/main" val="20001"/>
                    </a:ext>
                  </a:extLst>
                </a:gridCol>
                <a:gridCol w="1093470">
                  <a:extLst>
                    <a:ext uri="{9D8B030D-6E8A-4147-A177-3AD203B41FA5}">
                      <a16:colId xmlns:a16="http://schemas.microsoft.com/office/drawing/2014/main" val="20002"/>
                    </a:ext>
                  </a:extLst>
                </a:gridCol>
                <a:gridCol w="3716020">
                  <a:extLst>
                    <a:ext uri="{9D8B030D-6E8A-4147-A177-3AD203B41FA5}">
                      <a16:colId xmlns:a16="http://schemas.microsoft.com/office/drawing/2014/main" val="20003"/>
                    </a:ext>
                  </a:extLst>
                </a:gridCol>
              </a:tblGrid>
              <a:tr h="80391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Name</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fontAlgn="ctr">
                        <a:lnSpc>
                          <a:spcPct val="22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M</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ulti-purpose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leaning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l" fontAlgn="ctr">
                        <a:lnSpc>
                          <a:spcPct val="220000"/>
                        </a:lnSpc>
                        <a:buNone/>
                      </a:pPr>
                      <a:r>
                        <a:rPr sz="1200" b="0">
                          <a:latin typeface="微软雅黑" panose="020B0503020204020204" charset="-122"/>
                          <a:ea typeface="微软雅黑" panose="020B0503020204020204" charset="-122"/>
                          <a:cs typeface="微软雅黑" panose="020B0503020204020204" charset="-122"/>
                        </a:rPr>
                        <a:t>Commodity attributes</a:t>
                      </a:r>
                      <a:r>
                        <a:rPr lang="en-US" sz="1200" b="0">
                          <a:latin typeface="微软雅黑" panose="020B0503020204020204" charset="-122"/>
                          <a:ea typeface="微软雅黑" panose="020B0503020204020204" charset="-122"/>
                          <a:cs typeface="微软雅黑" panose="020B0503020204020204" charset="-122"/>
                        </a:rPr>
                        <a:t>:</a:t>
                      </a:r>
                      <a:r>
                        <a:rPr sz="1200" b="0">
                          <a:latin typeface="微软雅黑" panose="020B0503020204020204" charset="-122"/>
                          <a:ea typeface="微软雅黑" panose="020B0503020204020204" charset="-122"/>
                          <a:cs typeface="微软雅黑" panose="020B0503020204020204" charset="-122"/>
                        </a:rPr>
                        <a:t> </a:t>
                      </a:r>
                      <a:r>
                        <a:rPr lang="en-US" sz="1200" b="0">
                          <a:latin typeface="微软雅黑" panose="020B0503020204020204" charset="-122"/>
                          <a:ea typeface="微软雅黑" panose="020B0503020204020204" charset="-122"/>
                          <a:cs typeface="微软雅黑" panose="020B0503020204020204" charset="-122"/>
                        </a:rPr>
                        <a:t>Car Wiper</a:t>
                      </a:r>
                      <a:r>
                        <a:rPr sz="1200" b="0">
                          <a:latin typeface="微软雅黑" panose="020B0503020204020204" charset="-122"/>
                          <a:ea typeface="微软雅黑" panose="020B0503020204020204" charset="-122"/>
                          <a:cs typeface="微软雅黑" panose="020B0503020204020204" charset="-122"/>
                        </a:rPr>
                        <a:t> cleaning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1810">
                <a:tc>
                  <a:txBody>
                    <a:bodyPr/>
                    <a:lstStyle/>
                    <a:p>
                      <a:pPr indent="0" algn="ctr">
                        <a:lnSpc>
                          <a:spcPct val="21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90000"/>
                        </a:lnSpc>
                        <a:buNone/>
                      </a:pPr>
                      <a:r>
                        <a:rPr lang="en-US" altLang="en-US" sz="1200" b="0">
                          <a:solidFill>
                            <a:schemeClr val="tx1"/>
                          </a:solidFill>
                          <a:latin typeface="微软雅黑" panose="020B0503020204020204" charset="-122"/>
                          <a:ea typeface="微软雅黑" panose="020B0503020204020204" charset="-122"/>
                          <a:cs typeface="微软雅黑" panose="020B0503020204020204" charset="-122"/>
                        </a:rPr>
                        <a:t>5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9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8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 shape</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0551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buNone/>
                      </a:pPr>
                      <a:r>
                        <a:rPr lang="zh-CN" altLang="zh-CN" sz="1200" b="0" dirty="0">
                          <a:solidFill>
                            <a:srgbClr val="000000"/>
                          </a:solidFill>
                          <a:latin typeface="微软雅黑" panose="020B0503020204020204" charset="-122"/>
                          <a:ea typeface="微软雅黑" panose="020B0503020204020204" charset="-122"/>
                        </a:rPr>
                        <a:t>Surfactant, citric acid, sodium bicarbonate</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12700" marR="12700" marT="12700" anchor="ct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13385">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indent="0">
                        <a:buNone/>
                      </a:pPr>
                      <a:r>
                        <a:rPr lang="zh-CN" altLang="en-US" sz="1200" b="0" dirty="0">
                          <a:solidFill>
                            <a:srgbClr val="000000"/>
                          </a:solidFill>
                          <a:latin typeface="微软雅黑" panose="020B0503020204020204" charset="-122"/>
                          <a:ea typeface="微软雅黑" panose="020B0503020204020204" charset="-122"/>
                        </a:rPr>
                        <a:t>clean thoroughly</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12700" marR="12700" marT="12700" anchor="ct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33425">
                <a:tc>
                  <a:txBody>
                    <a:bodyPr/>
                    <a:lstStyle/>
                    <a:p>
                      <a:pPr indent="0" algn="ctr">
                        <a:lnSpc>
                          <a:spcPct val="20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buNone/>
                      </a:pPr>
                      <a:r>
                        <a:rPr sz="1200" b="0" dirty="0">
                          <a:solidFill>
                            <a:srgbClr val="000000"/>
                          </a:solidFill>
                          <a:latin typeface="微软雅黑" panose="020B0503020204020204" charset="-122"/>
                          <a:ea typeface="微软雅黑" panose="020B0503020204020204" charset="-122"/>
                          <a:cs typeface="微软雅黑" panose="020B0503020204020204" charset="-122"/>
                        </a:rPr>
                        <a:t>Take one piece of this product and put it into the car wiper pot, fill the wiper pot with water, dissolve it for about 15 minutes and then use it.</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12700" marR="12700" marT="12700" anchor="ct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694055">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indent="0">
                        <a:lnSpc>
                          <a:spcPct val="150000"/>
                        </a:lnSpc>
                        <a:buNone/>
                      </a:pPr>
                      <a:r>
                        <a:rPr lang="en-US" altLang="zh-CN" sz="1200" b="0" dirty="0">
                          <a:solidFill>
                            <a:srgbClr val="000000"/>
                          </a:solidFill>
                          <a:latin typeface="微软雅黑" panose="020B0503020204020204" charset="-122"/>
                          <a:ea typeface="微软雅黑" panose="020B0503020204020204" charset="-122"/>
                          <a:cs typeface="微软雅黑" panose="020B0503020204020204" charset="-122"/>
                        </a:rPr>
                        <a:t>Q\TLJ043-2021</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68580" marR="68580" marT="0" marB="0">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8" name="表格 7"/>
          <p:cNvGraphicFramePr/>
          <p:nvPr/>
        </p:nvGraphicFramePr>
        <p:xfrm>
          <a:off x="687705" y="5290820"/>
          <a:ext cx="2328545" cy="518160"/>
        </p:xfrm>
        <a:graphic>
          <a:graphicData uri="http://schemas.openxmlformats.org/drawingml/2006/table">
            <a:tbl>
              <a:tblPr firstRow="1" bandRow="1">
                <a:tableStyleId>{5C22544A-7EE6-4342-B048-85BDC9FD1C3A}</a:tableStyleId>
              </a:tblPr>
              <a:tblGrid>
                <a:gridCol w="2328545">
                  <a:extLst>
                    <a:ext uri="{9D8B030D-6E8A-4147-A177-3AD203B41FA5}">
                      <a16:colId xmlns:a16="http://schemas.microsoft.com/office/drawing/2014/main" val="20000"/>
                    </a:ext>
                  </a:extLst>
                </a:gridCol>
              </a:tblGrid>
              <a:tr h="518160">
                <a:tc>
                  <a:txBody>
                    <a:bodyPr/>
                    <a:lstStyle/>
                    <a:p>
                      <a:pPr>
                        <a:buNone/>
                      </a:pPr>
                      <a:endParaRPr lang="zh-CN" altLang="en-US" sz="1400">
                        <a:solidFill>
                          <a:schemeClr val="tx1"/>
                        </a:solidFill>
                        <a:latin typeface="微软雅黑" panose="020B0503020204020204" charset="-122"/>
                        <a:ea typeface="微软雅黑" panose="020B0503020204020204" charset="-122"/>
                      </a:endParaRPr>
                    </a:p>
                  </a:txBody>
                  <a:tcPr>
                    <a:solidFill>
                      <a:schemeClr val="bg1"/>
                    </a:solidFill>
                  </a:tcPr>
                </a:tc>
                <a:extLst>
                  <a:ext uri="{0D108BD9-81ED-4DB2-BD59-A6C34878D82A}">
                    <a16:rowId xmlns:a16="http://schemas.microsoft.com/office/drawing/2014/main" val="10000"/>
                  </a:ext>
                </a:extLst>
              </a:tr>
            </a:tbl>
          </a:graphicData>
        </a:graphic>
      </p:graphicFrame>
      <p:pic>
        <p:nvPicPr>
          <p:cNvPr id="2050" name="Picture 2" descr="C:\Users\xu838\Desktop\新建文件夹 (2)\PDD\地板清洁泡腾片\O1CN01Eg65an1pXxwuSMknu_!!2205759965371-0-ci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2362" y="1265514"/>
            <a:ext cx="2457227" cy="2457227"/>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475" y="3358660"/>
            <a:ext cx="2661335" cy="2661335"/>
          </a:xfrm>
          <a:prstGeom prst="rect">
            <a:avLst/>
          </a:prstGeom>
        </p:spPr>
      </p:pic>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72786" y="62639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55165" y="803910"/>
            <a:ext cx="4975225" cy="460375"/>
          </a:xfrm>
          <a:prstGeom prst="rect">
            <a:avLst/>
          </a:prstGeom>
          <a:noFill/>
        </p:spPr>
        <p:txBody>
          <a:bodyPr wrap="squar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59130" cy="58356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05</a:t>
            </a:r>
          </a:p>
        </p:txBody>
      </p:sp>
      <p:graphicFrame>
        <p:nvGraphicFramePr>
          <p:cNvPr id="21" name="表格 20"/>
          <p:cNvGraphicFramePr/>
          <p:nvPr>
            <p:custDataLst>
              <p:tags r:id="rId1"/>
            </p:custDataLst>
          </p:nvPr>
        </p:nvGraphicFramePr>
        <p:xfrm>
          <a:off x="3234690" y="1649095"/>
          <a:ext cx="8371840" cy="3973830"/>
        </p:xfrm>
        <a:graphic>
          <a:graphicData uri="http://schemas.openxmlformats.org/drawingml/2006/table">
            <a:tbl>
              <a:tblPr firstRow="1" bandRow="1">
                <a:tableStyleId>{5940675A-B579-460E-94D1-54222C63F5DA}</a:tableStyleId>
              </a:tblPr>
              <a:tblGrid>
                <a:gridCol w="1677670">
                  <a:extLst>
                    <a:ext uri="{9D8B030D-6E8A-4147-A177-3AD203B41FA5}">
                      <a16:colId xmlns:a16="http://schemas.microsoft.com/office/drawing/2014/main" val="20000"/>
                    </a:ext>
                  </a:extLst>
                </a:gridCol>
                <a:gridCol w="2461895">
                  <a:extLst>
                    <a:ext uri="{9D8B030D-6E8A-4147-A177-3AD203B41FA5}">
                      <a16:colId xmlns:a16="http://schemas.microsoft.com/office/drawing/2014/main" val="20001"/>
                    </a:ext>
                  </a:extLst>
                </a:gridCol>
                <a:gridCol w="4232275">
                  <a:extLst>
                    <a:ext uri="{9D8B030D-6E8A-4147-A177-3AD203B41FA5}">
                      <a16:colId xmlns:a16="http://schemas.microsoft.com/office/drawing/2014/main" val="20002"/>
                    </a:ext>
                  </a:extLst>
                </a:gridCol>
              </a:tblGrid>
              <a:tr h="439420">
                <a:tc>
                  <a:txBody>
                    <a:bodyPr/>
                    <a:lstStyle/>
                    <a:p>
                      <a:pPr indent="0" algn="ctr">
                        <a:lnSpc>
                          <a:spcPct val="180000"/>
                        </a:lnSpc>
                        <a:buNone/>
                      </a:pPr>
                      <a:r>
                        <a:rPr lang="en-US" sz="1600" dirty="0" err="1">
                          <a:latin typeface="微软雅黑" panose="020B0503020204020204" charset="-122"/>
                          <a:ea typeface="微软雅黑" panose="020B0503020204020204" charset="-122"/>
                          <a:cs typeface="微软雅黑" panose="020B0503020204020204" charset="-122"/>
                          <a:sym typeface="+mn-ea"/>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fontAlgn="ctr">
                        <a:lnSpc>
                          <a:spcPct val="22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D</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etergent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E</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ffervescent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ablet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fontAlgn="ctr">
                        <a:lnSpc>
                          <a:spcPct val="150000"/>
                        </a:lnSpc>
                        <a:buNone/>
                      </a:pP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Commodity attributes</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h</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ousehold cleaning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90000"/>
                        </a:lnSpc>
                        <a:buNone/>
                      </a:pPr>
                      <a:r>
                        <a:rPr lang="en-US" altLang="en-US" sz="1200" b="0">
                          <a:solidFill>
                            <a:schemeClr val="tx1"/>
                          </a:solidFill>
                          <a:latin typeface="微软雅黑" panose="020B0503020204020204" charset="-122"/>
                          <a:ea typeface="微软雅黑" panose="020B0503020204020204" charset="-122"/>
                          <a:cs typeface="微软雅黑" panose="020B0503020204020204" charset="-122"/>
                        </a:rPr>
                        <a:t>8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73152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buNone/>
                      </a:pPr>
                      <a:r>
                        <a:rPr lang="zh-CN" altLang="en-US" sz="1200" b="0" dirty="0">
                          <a:solidFill>
                            <a:srgbClr val="000000"/>
                          </a:solidFill>
                          <a:latin typeface="微软雅黑" panose="020B0503020204020204" charset="-122"/>
                          <a:ea typeface="微软雅黑" panose="020B0503020204020204" charset="-122"/>
                        </a:rPr>
                        <a:t>Sodium Carbonate, Anhydrous Citric Acid, Surfactant, Preservative, Flavor Sodium Carbonate, Anhydrous Citric Acid, Surfactant, Preservative, Flavor</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3688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zh-CN" altLang="en-US" sz="1200" b="0">
                          <a:solidFill>
                            <a:srgbClr val="000000"/>
                          </a:solidFill>
                          <a:latin typeface="微软雅黑" panose="020B0503020204020204" charset="-122"/>
                          <a:ea typeface="微软雅黑" panose="020B0503020204020204" charset="-122"/>
                        </a:rPr>
                        <a:t>Rich foam, mild and non-irritating, with a delicate smell</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734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buNone/>
                      </a:pPr>
                      <a:r>
                        <a:rPr lang="zh-CN" altLang="en-US" sz="1200" b="0">
                          <a:solidFill>
                            <a:srgbClr val="000000"/>
                          </a:solidFill>
                          <a:latin typeface="微软雅黑" panose="020B0503020204020204" charset="-122"/>
                          <a:ea typeface="微软雅黑" panose="020B0503020204020204" charset="-122"/>
                          <a:cs typeface="微软雅黑" panose="020B0503020204020204" charset="-122"/>
                        </a:rPr>
                        <a:t>1. Fill the spray bottle with pure water first (do not use tap water)</a:t>
                      </a:r>
                    </a:p>
                    <a:p>
                      <a:pPr indent="0">
                        <a:buNone/>
                      </a:pPr>
                      <a:r>
                        <a:rPr lang="zh-CN" altLang="en-US" sz="1200" b="0">
                          <a:solidFill>
                            <a:srgbClr val="000000"/>
                          </a:solidFill>
                          <a:latin typeface="微软雅黑" panose="020B0503020204020204" charset="-122"/>
                          <a:ea typeface="微软雅黑" panose="020B0503020204020204" charset="-122"/>
                          <a:cs typeface="微软雅黑" panose="020B0503020204020204" charset="-122"/>
                        </a:rPr>
                        <a:t>2. Then put an effervescent block in the spray bottle, and wait for the effervescent tablet to completely effervescently decompose</a:t>
                      </a:r>
                    </a:p>
                    <a:p>
                      <a:pPr indent="0">
                        <a:buNone/>
                      </a:pPr>
                      <a:r>
                        <a:rPr lang="zh-CN" altLang="en-US" sz="1200" b="0">
                          <a:solidFill>
                            <a:srgbClr val="000000"/>
                          </a:solidFill>
                          <a:latin typeface="微软雅黑" panose="020B0503020204020204" charset="-122"/>
                          <a:ea typeface="微软雅黑" panose="020B0503020204020204" charset="-122"/>
                          <a:cs typeface="微软雅黑" panose="020B0503020204020204" charset="-122"/>
                        </a:rPr>
                        <a:t>3. Finally, screw on the nozzle and press the pump head lightly to squeeze out an appropriate amount of foam, rub your hands thoroughly and rinse with water. (Note: 1 tablet mixed with 250ml water)</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386715">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zh-CN" sz="1200" b="0">
                          <a:solidFill>
                            <a:srgbClr val="000000"/>
                          </a:solidFill>
                          <a:latin typeface="微软雅黑" panose="020B0503020204020204" charset="-122"/>
                          <a:ea typeface="微软雅黑" panose="020B0503020204020204" charset="-122"/>
                          <a:cs typeface="微软雅黑" panose="020B0503020204020204" charset="-122"/>
                        </a:rPr>
                        <a:t>Q\TLJ0018-2021</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8" name="表格 7"/>
          <p:cNvGraphicFramePr/>
          <p:nvPr/>
        </p:nvGraphicFramePr>
        <p:xfrm>
          <a:off x="687705" y="5290820"/>
          <a:ext cx="2328545" cy="518160"/>
        </p:xfrm>
        <a:graphic>
          <a:graphicData uri="http://schemas.openxmlformats.org/drawingml/2006/table">
            <a:tbl>
              <a:tblPr firstRow="1" bandRow="1">
                <a:tableStyleId>{5C22544A-7EE6-4342-B048-85BDC9FD1C3A}</a:tableStyleId>
              </a:tblPr>
              <a:tblGrid>
                <a:gridCol w="2328545">
                  <a:extLst>
                    <a:ext uri="{9D8B030D-6E8A-4147-A177-3AD203B41FA5}">
                      <a16:colId xmlns:a16="http://schemas.microsoft.com/office/drawing/2014/main" val="20000"/>
                    </a:ext>
                  </a:extLst>
                </a:gridCol>
              </a:tblGrid>
              <a:tr h="518160">
                <a:tc>
                  <a:txBody>
                    <a:bodyPr/>
                    <a:lstStyle/>
                    <a:p>
                      <a:pPr>
                        <a:buNone/>
                      </a:pPr>
                      <a:endParaRPr lang="zh-CN" altLang="en-US" sz="1400">
                        <a:solidFill>
                          <a:schemeClr val="tx1"/>
                        </a:solidFill>
                        <a:latin typeface="微软雅黑" panose="020B0503020204020204" charset="-122"/>
                        <a:ea typeface="微软雅黑" panose="020B0503020204020204" charset="-122"/>
                      </a:endParaRPr>
                    </a:p>
                  </a:txBody>
                  <a:tcPr>
                    <a:solidFill>
                      <a:schemeClr val="bg1"/>
                    </a:solidFill>
                  </a:tcPr>
                </a:tc>
                <a:extLst>
                  <a:ext uri="{0D108BD9-81ED-4DB2-BD59-A6C34878D82A}">
                    <a16:rowId xmlns:a16="http://schemas.microsoft.com/office/drawing/2014/main" val="10000"/>
                  </a:ext>
                </a:extLst>
              </a:tr>
            </a:tbl>
          </a:graphicData>
        </a:graphic>
      </p:graphicFrame>
      <p:pic>
        <p:nvPicPr>
          <p:cNvPr id="5" name="图片 4"/>
          <p:cNvPicPr>
            <a:picLocks noChangeAspect="1"/>
          </p:cNvPicPr>
          <p:nvPr/>
        </p:nvPicPr>
        <p:blipFill>
          <a:blip r:embed="rId3"/>
          <a:stretch>
            <a:fillRect/>
          </a:stretch>
        </p:blipFill>
        <p:spPr>
          <a:xfrm>
            <a:off x="1172983" y="3654864"/>
            <a:ext cx="1932305" cy="1932305"/>
          </a:xfrm>
          <a:prstGeom prst="rect">
            <a:avLst/>
          </a:prstGeom>
        </p:spPr>
      </p:pic>
      <p:pic>
        <p:nvPicPr>
          <p:cNvPr id="12" name="Picture 2" descr="C:\Users\xu838\Desktop\新建文件夹 (2)\PDD\地板清洁泡腾片\O1CN01Eg65an1pXxwuSMknu_!!2205759965371-0-ci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705" y="1265454"/>
            <a:ext cx="2457227" cy="24572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50141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06</a:t>
            </a:r>
          </a:p>
        </p:txBody>
      </p:sp>
      <p:graphicFrame>
        <p:nvGraphicFramePr>
          <p:cNvPr id="21" name="表格 20"/>
          <p:cNvGraphicFramePr/>
          <p:nvPr>
            <p:custDataLst>
              <p:tags r:id="rId1"/>
            </p:custDataLst>
          </p:nvPr>
        </p:nvGraphicFramePr>
        <p:xfrm>
          <a:off x="3100705" y="1649095"/>
          <a:ext cx="8524875" cy="4076638"/>
        </p:xfrm>
        <a:graphic>
          <a:graphicData uri="http://schemas.openxmlformats.org/drawingml/2006/table">
            <a:tbl>
              <a:tblPr firstRow="1" bandRow="1">
                <a:tableStyleId>{5940675A-B579-460E-94D1-54222C63F5DA}</a:tableStyleId>
              </a:tblPr>
              <a:tblGrid>
                <a:gridCol w="1985010">
                  <a:extLst>
                    <a:ext uri="{9D8B030D-6E8A-4147-A177-3AD203B41FA5}">
                      <a16:colId xmlns:a16="http://schemas.microsoft.com/office/drawing/2014/main" val="20000"/>
                    </a:ext>
                  </a:extLst>
                </a:gridCol>
                <a:gridCol w="2003425">
                  <a:extLst>
                    <a:ext uri="{9D8B030D-6E8A-4147-A177-3AD203B41FA5}">
                      <a16:colId xmlns:a16="http://schemas.microsoft.com/office/drawing/2014/main" val="20001"/>
                    </a:ext>
                  </a:extLst>
                </a:gridCol>
                <a:gridCol w="4536440">
                  <a:extLst>
                    <a:ext uri="{9D8B030D-6E8A-4147-A177-3AD203B41FA5}">
                      <a16:colId xmlns:a16="http://schemas.microsoft.com/office/drawing/2014/main" val="20002"/>
                    </a:ext>
                  </a:extLst>
                </a:gridCol>
              </a:tblGrid>
              <a:tr h="439420">
                <a:tc>
                  <a:txBody>
                    <a:bodyPr/>
                    <a:lstStyle/>
                    <a:p>
                      <a:pPr indent="0" algn="ctr">
                        <a:lnSpc>
                          <a:spcPct val="15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90000"/>
                        </a:lnSpc>
                        <a:buNone/>
                      </a:pP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Effervescent Tablets for Tea Scale Cleaning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9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80000"/>
                        </a:lnSpc>
                        <a:buNone/>
                      </a:pPr>
                      <a:r>
                        <a:rPr lang="en-US" altLang="en-US" sz="1200" b="0">
                          <a:solidFill>
                            <a:schemeClr val="tx1"/>
                          </a:solidFill>
                          <a:latin typeface="微软雅黑" panose="020B0503020204020204" charset="-122"/>
                          <a:ea typeface="微软雅黑" panose="020B0503020204020204" charset="-122"/>
                          <a:cs typeface="微软雅黑" panose="020B0503020204020204" charset="-122"/>
                        </a:rPr>
                        <a:t>5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50292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Oxygen particles, sodium carbonate, soda ash, tartaric acid, CMC, TAED, PEG-6000 food grade imported, salt,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3688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zh-CN" altLang="en-US" sz="1200" b="0" dirty="0" err="1">
                          <a:solidFill>
                            <a:schemeClr val="tx1"/>
                          </a:solidFill>
                          <a:latin typeface="微软雅黑" panose="020B0503020204020204" charset="-122"/>
                          <a:ea typeface="微软雅黑" panose="020B0503020204020204" charset="-122"/>
                          <a:cs typeface="微软雅黑" panose="020B0503020204020204" charset="-122"/>
                        </a:rPr>
                        <a:t>Disintegrate dirt, biological enzymes, inhibit bacteria</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734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en-US" sz="1200" dirty="0">
                          <a:latin typeface="微软雅黑" panose="020B0503020204020204" charset="-122"/>
                          <a:ea typeface="微软雅黑" panose="020B0503020204020204" charset="-122"/>
                          <a:cs typeface="微软雅黑" panose="020B0503020204020204" charset="-122"/>
                          <a:sym typeface="+mn-ea"/>
                        </a:rPr>
                        <a:t>1. Add an appropriate amount of this product into an open container 2. Add 60-100 degrees of hot water, 1 liter of water is about 20 grams (1-2 tablets per ordinary container) 3. There are a lot of bubbles, and the tea stains begin to dissolve 4. .After waiting for about 10 minutes, take out the item and rinse it with water. 4. Remember not to cover the lid. 5. This product is only suitable for glass, porcelain, pottery, plastic, stainless steel and other metals (except aluminum, silver,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386715">
                <a:tc>
                  <a:txBody>
                    <a:bodyPr/>
                    <a:lstStyle/>
                    <a:p>
                      <a:pPr indent="0" algn="ctr">
                        <a:lnSpc>
                          <a:spcPct val="130000"/>
                        </a:lnSpc>
                        <a:buNone/>
                      </a:pPr>
                      <a:r>
                        <a:rPr lang="en-US" sz="1600" dirty="0" err="1">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8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Q\TLJ005-2020</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8" name="表格 7"/>
          <p:cNvGraphicFramePr/>
          <p:nvPr/>
        </p:nvGraphicFramePr>
        <p:xfrm>
          <a:off x="687705" y="5290820"/>
          <a:ext cx="2328545" cy="518160"/>
        </p:xfrm>
        <a:graphic>
          <a:graphicData uri="http://schemas.openxmlformats.org/drawingml/2006/table">
            <a:tbl>
              <a:tblPr firstRow="1" bandRow="1">
                <a:tableStyleId>{5C22544A-7EE6-4342-B048-85BDC9FD1C3A}</a:tableStyleId>
              </a:tblPr>
              <a:tblGrid>
                <a:gridCol w="2328545">
                  <a:extLst>
                    <a:ext uri="{9D8B030D-6E8A-4147-A177-3AD203B41FA5}">
                      <a16:colId xmlns:a16="http://schemas.microsoft.com/office/drawing/2014/main" val="20000"/>
                    </a:ext>
                  </a:extLst>
                </a:gridCol>
              </a:tblGrid>
              <a:tr h="518160">
                <a:tc>
                  <a:txBody>
                    <a:bodyPr/>
                    <a:lstStyle/>
                    <a:p>
                      <a:pPr>
                        <a:buNone/>
                      </a:pPr>
                      <a:r>
                        <a:rPr lang="en-US" altLang="zh-CN" sz="1400">
                          <a:solidFill>
                            <a:schemeClr val="tx1"/>
                          </a:solidFill>
                        </a:rPr>
                        <a:t> </a:t>
                      </a:r>
                      <a:r>
                        <a:rPr lang="en-US" altLang="zh-CN" sz="1400">
                          <a:solidFill>
                            <a:schemeClr val="tx1"/>
                          </a:solidFill>
                          <a:latin typeface="微软雅黑" panose="020B0503020204020204" charset="-122"/>
                          <a:ea typeface="微软雅黑" panose="020B0503020204020204" charset="-122"/>
                        </a:rPr>
                        <a:t>     </a:t>
                      </a:r>
                    </a:p>
                    <a:p>
                      <a:pPr>
                        <a:buNone/>
                      </a:pPr>
                      <a:r>
                        <a:rPr lang="en-US" altLang="zh-CN" sz="1400">
                          <a:solidFill>
                            <a:schemeClr val="tx1"/>
                          </a:solidFill>
                          <a:latin typeface="微软雅黑" panose="020B0503020204020204" charset="-122"/>
                          <a:ea typeface="微软雅黑" panose="020B0503020204020204" charset="-122"/>
                        </a:rPr>
                        <a:t>           </a:t>
                      </a:r>
                      <a:endParaRPr lang="zh-CN" altLang="en-US" sz="1400">
                        <a:solidFill>
                          <a:schemeClr val="tx1"/>
                        </a:solidFill>
                        <a:latin typeface="微软雅黑" panose="020B0503020204020204" charset="-122"/>
                        <a:ea typeface="微软雅黑" panose="020B0503020204020204" charset="-122"/>
                      </a:endParaRPr>
                    </a:p>
                  </a:txBody>
                  <a:tcPr>
                    <a:solidFill>
                      <a:schemeClr val="bg1"/>
                    </a:solidFill>
                  </a:tcPr>
                </a:tc>
                <a:extLst>
                  <a:ext uri="{0D108BD9-81ED-4DB2-BD59-A6C34878D82A}">
                    <a16:rowId xmlns:a16="http://schemas.microsoft.com/office/drawing/2014/main" val="10000"/>
                  </a:ext>
                </a:extLst>
              </a:tr>
            </a:tbl>
          </a:graphicData>
        </a:graphic>
      </p:graphicFrame>
      <p:pic>
        <p:nvPicPr>
          <p:cNvPr id="4" name="图片 3" descr="茶渍白底"/>
          <p:cNvPicPr>
            <a:picLocks noChangeAspect="1"/>
          </p:cNvPicPr>
          <p:nvPr/>
        </p:nvPicPr>
        <p:blipFill>
          <a:blip r:embed="rId3"/>
          <a:stretch>
            <a:fillRect/>
          </a:stretch>
        </p:blipFill>
        <p:spPr>
          <a:xfrm>
            <a:off x="815018" y="1791161"/>
            <a:ext cx="1764030" cy="1764030"/>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783" y="3307128"/>
            <a:ext cx="2661335" cy="2661335"/>
          </a:xfrm>
          <a:prstGeom prst="rect">
            <a:avLst/>
          </a:prstGeom>
        </p:spPr>
      </p:pic>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07</a:t>
            </a:r>
          </a:p>
        </p:txBody>
      </p:sp>
      <p:graphicFrame>
        <p:nvGraphicFramePr>
          <p:cNvPr id="21" name="表格 20"/>
          <p:cNvGraphicFramePr/>
          <p:nvPr>
            <p:custDataLst>
              <p:tags r:id="rId1"/>
            </p:custDataLst>
          </p:nvPr>
        </p:nvGraphicFramePr>
        <p:xfrm>
          <a:off x="3016885" y="1649095"/>
          <a:ext cx="8120380" cy="3904679"/>
        </p:xfrm>
        <a:graphic>
          <a:graphicData uri="http://schemas.openxmlformats.org/drawingml/2006/table">
            <a:tbl>
              <a:tblPr firstRow="1" bandRow="1">
                <a:tableStyleId>{5940675A-B579-460E-94D1-54222C63F5DA}</a:tableStyleId>
              </a:tblPr>
              <a:tblGrid>
                <a:gridCol w="2009775">
                  <a:extLst>
                    <a:ext uri="{9D8B030D-6E8A-4147-A177-3AD203B41FA5}">
                      <a16:colId xmlns:a16="http://schemas.microsoft.com/office/drawing/2014/main" val="20000"/>
                    </a:ext>
                  </a:extLst>
                </a:gridCol>
                <a:gridCol w="2197735">
                  <a:extLst>
                    <a:ext uri="{9D8B030D-6E8A-4147-A177-3AD203B41FA5}">
                      <a16:colId xmlns:a16="http://schemas.microsoft.com/office/drawing/2014/main" val="20001"/>
                    </a:ext>
                  </a:extLst>
                </a:gridCol>
                <a:gridCol w="3912870">
                  <a:extLst>
                    <a:ext uri="{9D8B030D-6E8A-4147-A177-3AD203B41FA5}">
                      <a16:colId xmlns:a16="http://schemas.microsoft.com/office/drawing/2014/main" val="20002"/>
                    </a:ext>
                  </a:extLst>
                </a:gridCol>
              </a:tblGrid>
              <a:tr h="43942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8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D</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enture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leaning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8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80000"/>
                        </a:lnSpc>
                        <a:buNone/>
                      </a:pPr>
                      <a:r>
                        <a:rPr lang="en-US" altLang="en-US" sz="1200" b="0">
                          <a:solidFill>
                            <a:schemeClr val="tx1"/>
                          </a:solidFill>
                          <a:latin typeface="微软雅黑" panose="020B0503020204020204" charset="-122"/>
                          <a:ea typeface="微软雅黑" panose="020B0503020204020204" charset="-122"/>
                          <a:cs typeface="微软雅黑" panose="020B0503020204020204" charset="-122"/>
                        </a:rPr>
                        <a:t>3 gram</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50292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Bactericides, surfactants, sodium bicarbonate, sodium percarbonate, sodium tripolyphosphate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36880">
                <a:tc>
                  <a:txBody>
                    <a:bodyPr/>
                    <a:lstStyle/>
                    <a:p>
                      <a:pPr indent="0" algn="ctr">
                        <a:lnSpc>
                          <a:spcPct val="160000"/>
                        </a:lnSpc>
                        <a:buNone/>
                      </a:pPr>
                      <a:r>
                        <a:rPr lang="en-US" altLang="en-US" sz="1600" b="0">
                          <a:solidFill>
                            <a:schemeClr val="tx1"/>
                          </a:solidFill>
                          <a:latin typeface="微软雅黑" panose="020B0503020204020204" charset="-122"/>
                          <a:ea typeface="微软雅黑" panose="020B0503020204020204" charset="-122"/>
                          <a:cs typeface="微软雅黑" panose="020B0503020204020204" charset="-122"/>
                        </a:rPr>
                        <a:t>Effect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sz="1200" b="0">
                          <a:solidFill>
                            <a:schemeClr val="tx1"/>
                          </a:solidFill>
                          <a:latin typeface="微软雅黑" panose="020B0503020204020204" charset="-122"/>
                          <a:ea typeface="微软雅黑" panose="020B0503020204020204" charset="-122"/>
                          <a:cs typeface="微软雅黑" panose="020B0503020204020204" charset="-122"/>
                        </a:rPr>
                        <a:t>Antibacterial and stain removal, fresh breath</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203327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1. Rinse the retainer with clean water first.</a:t>
                      </a:r>
                    </a:p>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2. Put a piece of cleaning tablet into warm water at about 40°C without stirring to ensure that the water in the cup can cover the holder</a:t>
                      </a:r>
                    </a:p>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3. Put it in the retainer, it can remove the stains on the retainer in about 15 minutes, more stains need to be longer or soak overnight, the effect is better</a:t>
                      </a:r>
                    </a:p>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4. Before putting on the retainer, wash it with clean water or a soft brush before putting it on</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bl>
          </a:graphicData>
        </a:graphic>
      </p:graphicFrame>
      <p:pic>
        <p:nvPicPr>
          <p:cNvPr id="4" name="图片 3" descr="假牙白图"/>
          <p:cNvPicPr>
            <a:picLocks noChangeAspect="1"/>
          </p:cNvPicPr>
          <p:nvPr/>
        </p:nvPicPr>
        <p:blipFill>
          <a:blip r:embed="rId3"/>
          <a:stretch>
            <a:fillRect/>
          </a:stretch>
        </p:blipFill>
        <p:spPr>
          <a:xfrm>
            <a:off x="956833" y="2267438"/>
            <a:ext cx="1895475" cy="1895475"/>
          </a:xfrm>
          <a:prstGeom prst="rect">
            <a:avLst/>
          </a:prstGeom>
        </p:spPr>
      </p:pic>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08</a:t>
            </a:r>
          </a:p>
        </p:txBody>
      </p:sp>
      <p:graphicFrame>
        <p:nvGraphicFramePr>
          <p:cNvPr id="21" name="表格 20"/>
          <p:cNvGraphicFramePr/>
          <p:nvPr>
            <p:custDataLst>
              <p:tags r:id="rId1"/>
            </p:custDataLst>
          </p:nvPr>
        </p:nvGraphicFramePr>
        <p:xfrm>
          <a:off x="3579495" y="1649095"/>
          <a:ext cx="7854315" cy="3453511"/>
        </p:xfrm>
        <a:graphic>
          <a:graphicData uri="http://schemas.openxmlformats.org/drawingml/2006/table">
            <a:tbl>
              <a:tblPr firstRow="1" bandRow="1">
                <a:tableStyleId>{5940675A-B579-460E-94D1-54222C63F5DA}</a:tableStyleId>
              </a:tblPr>
              <a:tblGrid>
                <a:gridCol w="1422400">
                  <a:extLst>
                    <a:ext uri="{9D8B030D-6E8A-4147-A177-3AD203B41FA5}">
                      <a16:colId xmlns:a16="http://schemas.microsoft.com/office/drawing/2014/main" val="20000"/>
                    </a:ext>
                  </a:extLst>
                </a:gridCol>
                <a:gridCol w="117221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gridCol w="4180205">
                  <a:extLst>
                    <a:ext uri="{9D8B030D-6E8A-4147-A177-3AD203B41FA5}">
                      <a16:colId xmlns:a16="http://schemas.microsoft.com/office/drawing/2014/main" val="20003"/>
                    </a:ext>
                  </a:extLst>
                </a:gridCol>
              </a:tblGrid>
              <a:tr h="439420">
                <a:tc>
                  <a:txBody>
                    <a:bodyPr/>
                    <a:lstStyle/>
                    <a:p>
                      <a:pPr indent="0" algn="ctr">
                        <a:lnSpc>
                          <a:spcPct val="14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7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Toilet Cleaning Tablet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nSpc>
                          <a:spcPct val="18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15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20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81965">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150000"/>
                        </a:lnSpc>
                        <a:buNone/>
                      </a:pPr>
                      <a:r>
                        <a:rPr sz="1200" b="0" dirty="0">
                          <a:solidFill>
                            <a:schemeClr val="tx1"/>
                          </a:solidFill>
                          <a:latin typeface="微软雅黑" panose="020B0503020204020204" charset="-122"/>
                          <a:ea typeface="微软雅黑" panose="020B0503020204020204" charset="-122"/>
                          <a:cs typeface="微软雅黑" panose="020B0503020204020204" charset="-122"/>
                        </a:rPr>
                        <a:t>Surfactant Rinse Agent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indent="0">
                        <a:lnSpc>
                          <a:spcPct val="13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Strong decontamination, bactericidal and antibacterial, deodorizing and fragrant, not hurting the glaze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149987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1. Open the package and remove the effervescent tablets</a:t>
                      </a:r>
                    </a:p>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2. Put it directly into the toilet or water tank</a:t>
                      </a:r>
                    </a:p>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3. Let stand for about 10 minutes, preferably overnight</a:t>
                      </a:r>
                    </a:p>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4. Rinse with toilet brush</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bl>
          </a:graphicData>
        </a:graphic>
      </p:graphicFrame>
      <p:pic>
        <p:nvPicPr>
          <p:cNvPr id="4" name="图片 3" descr="白底图"/>
          <p:cNvPicPr>
            <a:picLocks noChangeAspect="1"/>
          </p:cNvPicPr>
          <p:nvPr/>
        </p:nvPicPr>
        <p:blipFill>
          <a:blip r:embed="rId3"/>
          <a:stretch>
            <a:fillRect/>
          </a:stretch>
        </p:blipFill>
        <p:spPr>
          <a:xfrm>
            <a:off x="983293" y="3513281"/>
            <a:ext cx="1963420" cy="1963420"/>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293" y="1785572"/>
            <a:ext cx="2310290" cy="2039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09</a:t>
            </a:r>
          </a:p>
        </p:txBody>
      </p:sp>
      <p:graphicFrame>
        <p:nvGraphicFramePr>
          <p:cNvPr id="21" name="表格 20"/>
          <p:cNvGraphicFramePr/>
          <p:nvPr>
            <p:custDataLst>
              <p:tags r:id="rId1"/>
            </p:custDataLst>
          </p:nvPr>
        </p:nvGraphicFramePr>
        <p:xfrm>
          <a:off x="4107180" y="1649095"/>
          <a:ext cx="7508875" cy="3242691"/>
        </p:xfrm>
        <a:graphic>
          <a:graphicData uri="http://schemas.openxmlformats.org/drawingml/2006/table">
            <a:tbl>
              <a:tblPr firstRow="1" bandRow="1">
                <a:tableStyleId>{5940675A-B579-460E-94D1-54222C63F5DA}</a:tableStyleId>
              </a:tblPr>
              <a:tblGrid>
                <a:gridCol w="1472565">
                  <a:extLst>
                    <a:ext uri="{9D8B030D-6E8A-4147-A177-3AD203B41FA5}">
                      <a16:colId xmlns:a16="http://schemas.microsoft.com/office/drawing/2014/main" val="20000"/>
                    </a:ext>
                  </a:extLst>
                </a:gridCol>
                <a:gridCol w="1075055">
                  <a:extLst>
                    <a:ext uri="{9D8B030D-6E8A-4147-A177-3AD203B41FA5}">
                      <a16:colId xmlns:a16="http://schemas.microsoft.com/office/drawing/2014/main" val="20001"/>
                    </a:ext>
                  </a:extLst>
                </a:gridCol>
                <a:gridCol w="1071245">
                  <a:extLst>
                    <a:ext uri="{9D8B030D-6E8A-4147-A177-3AD203B41FA5}">
                      <a16:colId xmlns:a16="http://schemas.microsoft.com/office/drawing/2014/main" val="20002"/>
                    </a:ext>
                  </a:extLst>
                </a:gridCol>
                <a:gridCol w="3890010">
                  <a:extLst>
                    <a:ext uri="{9D8B030D-6E8A-4147-A177-3AD203B41FA5}">
                      <a16:colId xmlns:a16="http://schemas.microsoft.com/office/drawing/2014/main" val="20003"/>
                    </a:ext>
                  </a:extLst>
                </a:gridCol>
              </a:tblGrid>
              <a:tr h="43942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fontAlgn="ctr">
                        <a:lnSpc>
                          <a:spcPct val="19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Toilet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ank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leaner (sustained release formula)</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l" fontAlgn="ctr">
                        <a:lnSpc>
                          <a:spcPct val="190000"/>
                        </a:lnSpc>
                        <a:buNone/>
                      </a:pPr>
                      <a:r>
                        <a:rPr sz="1200" b="0">
                          <a:latin typeface="微软雅黑" panose="020B0503020204020204" charset="-122"/>
                          <a:ea typeface="微软雅黑" panose="020B0503020204020204" charset="-122"/>
                          <a:cs typeface="微软雅黑" panose="020B0503020204020204" charset="-122"/>
                        </a:rPr>
                        <a:t>Commodity attributes</a:t>
                      </a:r>
                      <a:r>
                        <a:rPr lang="en-US" sz="1200" b="0">
                          <a:latin typeface="微软雅黑" panose="020B0503020204020204" charset="-122"/>
                          <a:ea typeface="微软雅黑" panose="020B0503020204020204" charset="-122"/>
                          <a:cs typeface="微软雅黑" panose="020B0503020204020204" charset="-122"/>
                        </a:rPr>
                        <a:t>:</a:t>
                      </a:r>
                      <a:r>
                        <a:rPr sz="1200" b="0">
                          <a:latin typeface="微软雅黑" panose="020B0503020204020204" charset="-122"/>
                          <a:ea typeface="微软雅黑" panose="020B0503020204020204" charset="-122"/>
                          <a:cs typeface="微软雅黑" panose="020B0503020204020204" charset="-122"/>
                        </a:rPr>
                        <a:t> </a:t>
                      </a:r>
                      <a:r>
                        <a:rPr lang="en-US" sz="1200" b="0">
                          <a:latin typeface="微软雅黑" panose="020B0503020204020204" charset="-122"/>
                          <a:ea typeface="微软雅黑" panose="020B0503020204020204" charset="-122"/>
                          <a:cs typeface="微软雅黑" panose="020B0503020204020204" charset="-122"/>
                        </a:rPr>
                        <a:t>h</a:t>
                      </a:r>
                      <a:r>
                        <a:rPr sz="1200" b="0">
                          <a:latin typeface="微软雅黑" panose="020B0503020204020204" charset="-122"/>
                          <a:ea typeface="微软雅黑" panose="020B0503020204020204" charset="-122"/>
                          <a:cs typeface="微软雅黑" panose="020B0503020204020204" charset="-122"/>
                        </a:rPr>
                        <a:t>ousehold cleaning - toilet cleaner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15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20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81965">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15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Bactericides, surfactants, slow-release agents, aromatic substances, calcium hypochlorite,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7498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indent="0">
                        <a:buNone/>
                      </a:pPr>
                      <a:r>
                        <a:rPr lang="en-US" sz="1200" b="0">
                          <a:latin typeface="微软雅黑" panose="020B0503020204020204" charset="-122"/>
                          <a:ea typeface="微软雅黑" panose="020B0503020204020204" charset="-122"/>
                          <a:cs typeface="微软雅黑" panose="020B0503020204020204" charset="-122"/>
                        </a:rPr>
                        <a:t>Remove the dirt attached to toilets, sinks, water pipes, and urinals, and make the drains unobstructed, which can also remove stench and inhibit the growth of bacteria.</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734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algn="l">
                        <a:buClrTx/>
                        <a:buSzTx/>
                        <a:buFontTx/>
                        <a:buNone/>
                      </a:pPr>
                      <a:r>
                        <a:rPr lang="en-US" sz="1200" b="0">
                          <a:latin typeface="微软雅黑" panose="020B0503020204020204" charset="-122"/>
                          <a:ea typeface="微软雅黑" panose="020B0503020204020204" charset="-122"/>
                          <a:cs typeface="微软雅黑" panose="020B0503020204020204" charset="-122"/>
                        </a:rPr>
                        <a:t>1. Take out a cleaning block 2. Put it into the corner of the water tank and keep it away from the water inlet and outlet to prolong the use time 3. Let the cleaning block dissolve completely 4. Flush the toilet</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bl>
          </a:graphicData>
        </a:graphic>
      </p:graphicFrame>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345" y="2351231"/>
            <a:ext cx="29718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33880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10</a:t>
            </a:r>
          </a:p>
        </p:txBody>
      </p:sp>
      <p:graphicFrame>
        <p:nvGraphicFramePr>
          <p:cNvPr id="21" name="表格 20"/>
          <p:cNvGraphicFramePr/>
          <p:nvPr>
            <p:custDataLst>
              <p:tags r:id="rId1"/>
            </p:custDataLst>
          </p:nvPr>
        </p:nvGraphicFramePr>
        <p:xfrm>
          <a:off x="3224530" y="1649095"/>
          <a:ext cx="7912735" cy="3035300"/>
        </p:xfrm>
        <a:graphic>
          <a:graphicData uri="http://schemas.openxmlformats.org/drawingml/2006/table">
            <a:tbl>
              <a:tblPr firstRow="1" bandRow="1">
                <a:tableStyleId>{5940675A-B579-460E-94D1-54222C63F5DA}</a:tableStyleId>
              </a:tblPr>
              <a:tblGrid>
                <a:gridCol w="1470660">
                  <a:extLst>
                    <a:ext uri="{9D8B030D-6E8A-4147-A177-3AD203B41FA5}">
                      <a16:colId xmlns:a16="http://schemas.microsoft.com/office/drawing/2014/main" val="20000"/>
                    </a:ext>
                  </a:extLst>
                </a:gridCol>
                <a:gridCol w="2432050">
                  <a:extLst>
                    <a:ext uri="{9D8B030D-6E8A-4147-A177-3AD203B41FA5}">
                      <a16:colId xmlns:a16="http://schemas.microsoft.com/office/drawing/2014/main" val="20001"/>
                    </a:ext>
                  </a:extLst>
                </a:gridCol>
                <a:gridCol w="4010025">
                  <a:extLst>
                    <a:ext uri="{9D8B030D-6E8A-4147-A177-3AD203B41FA5}">
                      <a16:colId xmlns:a16="http://schemas.microsoft.com/office/drawing/2014/main" val="20002"/>
                    </a:ext>
                  </a:extLst>
                </a:gridCol>
              </a:tblGrid>
              <a:tr h="439420">
                <a:tc>
                  <a:txBody>
                    <a:bodyPr/>
                    <a:lstStyle/>
                    <a:p>
                      <a:pPr indent="0" algn="ctr">
                        <a:lnSpc>
                          <a:spcPct val="180000"/>
                        </a:lnSpc>
                        <a:buNone/>
                      </a:pPr>
                      <a:r>
                        <a:rPr lang="en-US" sz="1600">
                          <a:latin typeface="微软雅黑" panose="020B0503020204020204" charset="-122"/>
                          <a:ea typeface="微软雅黑" panose="020B0503020204020204" charset="-122"/>
                          <a:cs typeface="微软雅黑" panose="020B0503020204020204" charset="-122"/>
                          <a:sym typeface="+mn-ea"/>
                        </a:rPr>
                        <a:t>Name</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fontAlgn="ctr">
                        <a:lnSpc>
                          <a:spcPct val="22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M</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ilk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S</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tain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E</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ffervescent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ablet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fontAlgn="ctr">
                        <a:lnSpc>
                          <a:spcPct val="22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Commodity attributes: household cleaning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90000"/>
                        </a:lnSpc>
                        <a:buNone/>
                      </a:pPr>
                      <a:r>
                        <a:rPr lang="en-US" altLang="en-US" sz="1200" b="0">
                          <a:solidFill>
                            <a:schemeClr val="tx1"/>
                          </a:solidFill>
                          <a:latin typeface="微软雅黑" panose="020B0503020204020204" charset="-122"/>
                          <a:ea typeface="微软雅黑" panose="020B0503020204020204" charset="-122"/>
                          <a:cs typeface="微软雅黑" panose="020B0503020204020204" charset="-122"/>
                        </a:rPr>
                        <a:t>3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81965">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buNone/>
                      </a:pPr>
                      <a:r>
                        <a:rPr lang="zh-CN" altLang="en-US" sz="1200" b="0">
                          <a:solidFill>
                            <a:srgbClr val="000000"/>
                          </a:solidFill>
                          <a:latin typeface="微软雅黑" panose="020B0503020204020204" charset="-122"/>
                          <a:ea typeface="微软雅黑" panose="020B0503020204020204" charset="-122"/>
                        </a:rPr>
                        <a:t>Sodium percarbonate, anhydrous citric acid, protease, etc.</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7498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zh-CN" sz="1200" b="0">
                          <a:solidFill>
                            <a:srgbClr val="000000"/>
                          </a:solidFill>
                          <a:latin typeface="微软雅黑" panose="020B0503020204020204" charset="-122"/>
                          <a:ea typeface="微软雅黑" panose="020B0503020204020204" charset="-122"/>
                        </a:rPr>
                        <a:t>Pigment-free, phosphorus-free, plant-based, pure and mild, efficient decontamination, fresh and deodorant</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734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buNone/>
                      </a:pPr>
                      <a:r>
                        <a:rPr lang="zh-CN" sz="1200" b="0">
                          <a:solidFill>
                            <a:srgbClr val="000000"/>
                          </a:solidFill>
                          <a:latin typeface="微软雅黑" panose="020B0503020204020204" charset="-122"/>
                          <a:ea typeface="微软雅黑" panose="020B0503020204020204" charset="-122"/>
                          <a:cs typeface="微软雅黑" panose="020B0503020204020204" charset="-122"/>
                        </a:rPr>
                        <a:t>1. Add more than 2/3 of the water to the bottle to be washed (no more than 60 degrees) 2. Put a bottle cleaning tablet and soak for 5-10 minutes 3. Shake it for about 10 seconds after soaking 4. Then rinse it with clean water</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386715">
                <a:tc>
                  <a:txBody>
                    <a:bodyPr/>
                    <a:lstStyle/>
                    <a:p>
                      <a:pPr indent="0" algn="ctr">
                        <a:lnSpc>
                          <a:spcPct val="150000"/>
                        </a:lnSpc>
                        <a:buNone/>
                      </a:pPr>
                      <a:r>
                        <a:rPr lang="en-US" altLang="en-US" sz="1600" b="0">
                          <a:solidFill>
                            <a:schemeClr val="tx1"/>
                          </a:solidFill>
                          <a:latin typeface="微软雅黑" panose="020B0503020204020204" charset="-122"/>
                          <a:ea typeface="微软雅黑" panose="020B0503020204020204" charset="-122"/>
                          <a:cs typeface="微软雅黑" panose="020B0503020204020204" charset="-122"/>
                        </a:rPr>
                        <a:t>Executive standard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zh-CN" sz="1200" b="0">
                          <a:solidFill>
                            <a:srgbClr val="000000"/>
                          </a:solidFill>
                          <a:latin typeface="微软雅黑" panose="020B0503020204020204" charset="-122"/>
                          <a:ea typeface="微软雅黑" panose="020B0503020204020204" charset="-122"/>
                          <a:cs typeface="微软雅黑" panose="020B0503020204020204" charset="-122"/>
                        </a:rPr>
                        <a:t>Q\TLJ017-2020</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42" name="表格 41"/>
          <p:cNvGraphicFramePr/>
          <p:nvPr/>
        </p:nvGraphicFramePr>
        <p:xfrm>
          <a:off x="6456045" y="5495290"/>
          <a:ext cx="2334895" cy="473075"/>
        </p:xfrm>
        <a:graphic>
          <a:graphicData uri="http://schemas.openxmlformats.org/drawingml/2006/table">
            <a:tbl>
              <a:tblPr firstRow="1" bandRow="1">
                <a:tableStyleId>{5C22544A-7EE6-4342-B048-85BDC9FD1C3A}</a:tableStyleId>
              </a:tblPr>
              <a:tblGrid>
                <a:gridCol w="2334895">
                  <a:extLst>
                    <a:ext uri="{9D8B030D-6E8A-4147-A177-3AD203B41FA5}">
                      <a16:colId xmlns:a16="http://schemas.microsoft.com/office/drawing/2014/main" val="20000"/>
                    </a:ext>
                  </a:extLst>
                </a:gridCol>
              </a:tblGrid>
              <a:tr h="473075">
                <a:tc>
                  <a:txBody>
                    <a:bodyPr/>
                    <a:lstStyle/>
                    <a:p>
                      <a:pPr>
                        <a:buNone/>
                      </a:pPr>
                      <a:endParaRPr lang="zh-CN" altLang="en-US" sz="2000">
                        <a:solidFill>
                          <a:srgbClr val="2F5597"/>
                        </a:solidFill>
                        <a:latin typeface="微软雅黑" panose="020B0503020204020204" charset="-122"/>
                        <a:ea typeface="微软雅黑" panose="020B0503020204020204" charset="-122"/>
                        <a:cs typeface="微软雅黑" panose="020B0503020204020204" charset="-122"/>
                      </a:endParaRPr>
                    </a:p>
                  </a:txBody>
                  <a:tcPr>
                    <a:noFill/>
                  </a:tcPr>
                </a:tc>
                <a:extLst>
                  <a:ext uri="{0D108BD9-81ED-4DB2-BD59-A6C34878D82A}">
                    <a16:rowId xmlns:a16="http://schemas.microsoft.com/office/drawing/2014/main" val="10000"/>
                  </a:ext>
                </a:extLst>
              </a:tr>
            </a:tbl>
          </a:graphicData>
        </a:graphic>
      </p:graphicFrame>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905" y="2329815"/>
            <a:ext cx="2125345" cy="2125345"/>
          </a:xfrm>
          <a:prstGeom prst="rect">
            <a:avLst/>
          </a:prstGeom>
        </p:spPr>
      </p:pic>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11</a:t>
            </a:r>
          </a:p>
        </p:txBody>
      </p:sp>
      <p:graphicFrame>
        <p:nvGraphicFramePr>
          <p:cNvPr id="21" name="表格 20"/>
          <p:cNvGraphicFramePr/>
          <p:nvPr>
            <p:custDataLst>
              <p:tags r:id="rId1"/>
            </p:custDataLst>
          </p:nvPr>
        </p:nvGraphicFramePr>
        <p:xfrm>
          <a:off x="3656330" y="1649095"/>
          <a:ext cx="7480935" cy="4072383"/>
        </p:xfrm>
        <a:graphic>
          <a:graphicData uri="http://schemas.openxmlformats.org/drawingml/2006/table">
            <a:tbl>
              <a:tblPr firstRow="1" bandRow="1">
                <a:tableStyleId>{5940675A-B579-460E-94D1-54222C63F5DA}</a:tableStyleId>
              </a:tblPr>
              <a:tblGrid>
                <a:gridCol w="1406525">
                  <a:extLst>
                    <a:ext uri="{9D8B030D-6E8A-4147-A177-3AD203B41FA5}">
                      <a16:colId xmlns:a16="http://schemas.microsoft.com/office/drawing/2014/main" val="20000"/>
                    </a:ext>
                  </a:extLst>
                </a:gridCol>
                <a:gridCol w="1050290">
                  <a:extLst>
                    <a:ext uri="{9D8B030D-6E8A-4147-A177-3AD203B41FA5}">
                      <a16:colId xmlns:a16="http://schemas.microsoft.com/office/drawing/2014/main" val="20001"/>
                    </a:ext>
                  </a:extLst>
                </a:gridCol>
                <a:gridCol w="1042670">
                  <a:extLst>
                    <a:ext uri="{9D8B030D-6E8A-4147-A177-3AD203B41FA5}">
                      <a16:colId xmlns:a16="http://schemas.microsoft.com/office/drawing/2014/main" val="20002"/>
                    </a:ext>
                  </a:extLst>
                </a:gridCol>
                <a:gridCol w="3981450">
                  <a:extLst>
                    <a:ext uri="{9D8B030D-6E8A-4147-A177-3AD203B41FA5}">
                      <a16:colId xmlns:a16="http://schemas.microsoft.com/office/drawing/2014/main" val="20003"/>
                    </a:ext>
                  </a:extLst>
                </a:gridCol>
              </a:tblGrid>
              <a:tr h="484505">
                <a:tc>
                  <a:txBody>
                    <a:bodyPr/>
                    <a:lstStyle/>
                    <a:p>
                      <a:pPr indent="0" algn="ctr">
                        <a:lnSpc>
                          <a:spcPct val="170000"/>
                        </a:lnSpc>
                        <a:buNone/>
                      </a:pPr>
                      <a:r>
                        <a:rPr lang="en-US" sz="1600" dirty="0" err="1">
                          <a:latin typeface="微软雅黑" panose="020B0503020204020204" charset="-122"/>
                          <a:ea typeface="微软雅黑" panose="020B0503020204020204" charset="-122"/>
                          <a:cs typeface="微软雅黑" panose="020B0503020204020204" charset="-122"/>
                          <a:sym typeface="+mn-ea"/>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fontAlgn="ctr">
                        <a:lnSpc>
                          <a:spcPct val="22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E</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ffervescent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H</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and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S</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anitizer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l" fontAlgn="ctr">
                        <a:lnSpc>
                          <a:spcPct val="220000"/>
                        </a:lnSpc>
                        <a:buNone/>
                      </a:pPr>
                      <a:r>
                        <a:rPr lang="en-US" sz="1200">
                          <a:latin typeface="微软雅黑" panose="020B0503020204020204" charset="-122"/>
                          <a:ea typeface="微软雅黑" panose="020B0503020204020204" charset="-122"/>
                          <a:cs typeface="微软雅黑" panose="020B0503020204020204" charset="-122"/>
                          <a:sym typeface="+mn-ea"/>
                        </a:rPr>
                        <a:t>Commodity attributes: household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l">
                        <a:lnSpc>
                          <a:spcPct val="19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5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l">
                        <a:lnSpc>
                          <a:spcPct val="19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8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5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81965">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15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Sodium Lauroyl Glutamate, Sodium Olefin Sulfonate, Anhydrous Citric Acid, Sodium Lauryl Sulfate, Polyethylene Glycol, Sodium Carbonate, Aloe Vera Extract, Sodium Benzoate, Disodium EDTA, Glycerin</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7498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algn="l">
                        <a:lnSpc>
                          <a:spcPct val="150000"/>
                        </a:lnSpc>
                        <a:buClrTx/>
                        <a:buSzTx/>
                        <a:buFontTx/>
                        <a:buNone/>
                      </a:pPr>
                      <a:r>
                        <a:rPr lang="en-US" sz="1200" b="0">
                          <a:latin typeface="微软雅黑" panose="020B0503020204020204" charset="-122"/>
                          <a:ea typeface="微软雅黑" panose="020B0503020204020204" charset="-122"/>
                          <a:cs typeface="微软雅黑" panose="020B0503020204020204" charset="-122"/>
                        </a:rPr>
                        <a:t>Suitable for hand cleaning, mild formula, rich foam, fragrant smell, quick cleansing without residue</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734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algn="l">
                        <a:buClrTx/>
                        <a:buSzTx/>
                        <a:buFontTx/>
                        <a:buNone/>
                      </a:pPr>
                      <a:r>
                        <a:rPr lang="en-US" sz="1200" b="0" dirty="0">
                          <a:latin typeface="微软雅黑" panose="020B0503020204020204" charset="-122"/>
                          <a:ea typeface="微软雅黑" panose="020B0503020204020204" charset="-122"/>
                          <a:cs typeface="微软雅黑" panose="020B0503020204020204" charset="-122"/>
                        </a:rPr>
                        <a:t>1. Fill the spray bottle with pure water first. 2. Then place an effervescent block in the spray bottle and wait until the effervescent block is completely decomposed. 3. Finally, screw on the spray head, squeeze out a proper amount of foam on your hands, rub it and rinse it with water Just (1 tablet mixed with 250ML water)</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386715">
                <a:tc>
                  <a:txBody>
                    <a:bodyPr/>
                    <a:lstStyle/>
                    <a:p>
                      <a:pPr indent="0" algn="ctr">
                        <a:lnSpc>
                          <a:spcPct val="150000"/>
                        </a:lnSpc>
                        <a:buNone/>
                      </a:pPr>
                      <a:r>
                        <a:rPr lang="en-US" altLang="en-US" sz="1600" b="0">
                          <a:solidFill>
                            <a:schemeClr val="tx1"/>
                          </a:solidFill>
                          <a:latin typeface="微软雅黑" panose="020B0503020204020204" charset="-122"/>
                          <a:ea typeface="微软雅黑" panose="020B0503020204020204" charset="-122"/>
                          <a:cs typeface="微软雅黑" panose="020B0503020204020204" charset="-122"/>
                        </a:rPr>
                        <a:t>Executive standard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indent="0">
                        <a:lnSpc>
                          <a:spcPct val="15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GB\T34855-2017</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42" name="表格 41"/>
          <p:cNvGraphicFramePr/>
          <p:nvPr/>
        </p:nvGraphicFramePr>
        <p:xfrm>
          <a:off x="6456045" y="5495290"/>
          <a:ext cx="2334895" cy="473075"/>
        </p:xfrm>
        <a:graphic>
          <a:graphicData uri="http://schemas.openxmlformats.org/drawingml/2006/table">
            <a:tbl>
              <a:tblPr firstRow="1" bandRow="1">
                <a:tableStyleId>{5C22544A-7EE6-4342-B048-85BDC9FD1C3A}</a:tableStyleId>
              </a:tblPr>
              <a:tblGrid>
                <a:gridCol w="2334895">
                  <a:extLst>
                    <a:ext uri="{9D8B030D-6E8A-4147-A177-3AD203B41FA5}">
                      <a16:colId xmlns:a16="http://schemas.microsoft.com/office/drawing/2014/main" val="20000"/>
                    </a:ext>
                  </a:extLst>
                </a:gridCol>
              </a:tblGrid>
              <a:tr h="473075">
                <a:tc>
                  <a:txBody>
                    <a:bodyPr/>
                    <a:lstStyle/>
                    <a:p>
                      <a:pPr>
                        <a:buNone/>
                      </a:pPr>
                      <a:endParaRPr lang="zh-CN" altLang="en-US" sz="2000">
                        <a:solidFill>
                          <a:srgbClr val="2F5597"/>
                        </a:solidFill>
                        <a:latin typeface="微软雅黑" panose="020B0503020204020204" charset="-122"/>
                        <a:ea typeface="微软雅黑" panose="020B0503020204020204" charset="-122"/>
                        <a:cs typeface="微软雅黑" panose="020B0503020204020204" charset="-122"/>
                      </a:endParaRPr>
                    </a:p>
                  </a:txBody>
                  <a:tcPr>
                    <a:noFill/>
                  </a:tcPr>
                </a:tc>
                <a:extLst>
                  <a:ext uri="{0D108BD9-81ED-4DB2-BD59-A6C34878D82A}">
                    <a16:rowId xmlns:a16="http://schemas.microsoft.com/office/drawing/2014/main" val="10000"/>
                  </a:ext>
                </a:extLst>
              </a:tr>
            </a:tbl>
          </a:graphicData>
        </a:graphic>
      </p:graphicFrame>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125" y="2522681"/>
            <a:ext cx="206692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384996" y="636031"/>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12</a:t>
            </a:r>
          </a:p>
        </p:txBody>
      </p:sp>
      <p:graphicFrame>
        <p:nvGraphicFramePr>
          <p:cNvPr id="21" name="表格 20"/>
          <p:cNvGraphicFramePr/>
          <p:nvPr>
            <p:custDataLst>
              <p:tags r:id="rId1"/>
            </p:custDataLst>
          </p:nvPr>
        </p:nvGraphicFramePr>
        <p:xfrm>
          <a:off x="3451225" y="1444625"/>
          <a:ext cx="7864475" cy="4221862"/>
        </p:xfrm>
        <a:graphic>
          <a:graphicData uri="http://schemas.openxmlformats.org/drawingml/2006/table">
            <a:tbl>
              <a:tblPr firstRow="1" bandRow="1">
                <a:tableStyleId>{5940675A-B579-460E-94D1-54222C63F5DA}</a:tableStyleId>
              </a:tblPr>
              <a:tblGrid>
                <a:gridCol w="2113915">
                  <a:extLst>
                    <a:ext uri="{9D8B030D-6E8A-4147-A177-3AD203B41FA5}">
                      <a16:colId xmlns:a16="http://schemas.microsoft.com/office/drawing/2014/main" val="20000"/>
                    </a:ext>
                  </a:extLst>
                </a:gridCol>
                <a:gridCol w="1199515">
                  <a:extLst>
                    <a:ext uri="{9D8B030D-6E8A-4147-A177-3AD203B41FA5}">
                      <a16:colId xmlns:a16="http://schemas.microsoft.com/office/drawing/2014/main" val="20001"/>
                    </a:ext>
                  </a:extLst>
                </a:gridCol>
                <a:gridCol w="1065530">
                  <a:extLst>
                    <a:ext uri="{9D8B030D-6E8A-4147-A177-3AD203B41FA5}">
                      <a16:colId xmlns:a16="http://schemas.microsoft.com/office/drawing/2014/main" val="20002"/>
                    </a:ext>
                  </a:extLst>
                </a:gridCol>
                <a:gridCol w="3485515">
                  <a:extLst>
                    <a:ext uri="{9D8B030D-6E8A-4147-A177-3AD203B41FA5}">
                      <a16:colId xmlns:a16="http://schemas.microsoft.com/office/drawing/2014/main" val="20003"/>
                    </a:ext>
                  </a:extLst>
                </a:gridCol>
              </a:tblGrid>
              <a:tr h="617220">
                <a:tc>
                  <a:txBody>
                    <a:bodyPr/>
                    <a:lstStyle/>
                    <a:p>
                      <a:pPr indent="0" algn="ctr">
                        <a:lnSpc>
                          <a:spcPct val="16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20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W</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ashing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M</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achine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leaning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E</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ffervescent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ablet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nSpc>
                          <a:spcPct val="19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Commodity Attributes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h</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ousehold Cleaning-Washing Machine Tank Cleaning Block</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15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20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81965">
                <a:tc>
                  <a:txBody>
                    <a:bodyPr/>
                    <a:lstStyle/>
                    <a:p>
                      <a:pPr indent="0" algn="ctr">
                        <a:lnSpc>
                          <a:spcPct val="17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20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Peroxides, enzymes, surfactants, sodium bicarbonate,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indent="0">
                        <a:lnSpc>
                          <a:spcPct val="13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Disintegrate dirt, biological enzymes, inhibit bacteria</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7734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180000"/>
                        </a:lnSpc>
                        <a:buNone/>
                      </a:pPr>
                      <a:r>
                        <a:rPr lang="en-US" sz="1200" dirty="0">
                          <a:latin typeface="微软雅黑" panose="020B0503020204020204" charset="-122"/>
                          <a:ea typeface="微软雅黑" panose="020B0503020204020204" charset="-122"/>
                          <a:cs typeface="微软雅黑" panose="020B0503020204020204" charset="-122"/>
                          <a:sym typeface="+mn-ea"/>
                        </a:rPr>
                        <a:t>Fully automatic washing machine: 1. It is recommended to use 6-8 pieces for the first time. According to the water level of the usual laundry, boil a pot of hot water into it, press pause after washing for 15 minutes, soak for 1-2 hours, and then press the washing mode to discharge Just sewage</a:t>
                      </a:r>
                    </a:p>
                    <a:p>
                      <a:pPr indent="0">
                        <a:lnSpc>
                          <a:spcPct val="180000"/>
                        </a:lnSpc>
                        <a:buNone/>
                      </a:pPr>
                      <a:r>
                        <a:rPr lang="en-US" sz="1200" dirty="0">
                          <a:latin typeface="微软雅黑" panose="020B0503020204020204" charset="-122"/>
                          <a:ea typeface="微软雅黑" panose="020B0503020204020204" charset="-122"/>
                          <a:cs typeface="微软雅黑" panose="020B0503020204020204" charset="-122"/>
                          <a:sym typeface="+mn-ea"/>
                        </a:rPr>
                        <a:t>Drum washing machine: select the drum cleaning mode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509905">
                <a:tc>
                  <a:txBody>
                    <a:bodyPr/>
                    <a:lstStyle/>
                    <a:p>
                      <a:pPr indent="0" algn="ctr">
                        <a:lnSpc>
                          <a:spcPct val="130000"/>
                        </a:lnSpc>
                        <a:buNone/>
                      </a:pPr>
                      <a:r>
                        <a:rPr lang="en-US" altLang="en-US" sz="1600">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algn="l">
                        <a:lnSpc>
                          <a:spcPct val="180000"/>
                        </a:lnSpc>
                        <a:buClrTx/>
                        <a:buSzTx/>
                        <a:buFontTx/>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Q\TLJ003-2020</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4061" y="1444870"/>
            <a:ext cx="2227384" cy="2227384"/>
          </a:xfrm>
          <a:prstGeom prst="rect">
            <a:avLst/>
          </a:prstGeom>
        </p:spPr>
      </p:pic>
      <p:pic>
        <p:nvPicPr>
          <p:cNvPr id="13" name="图片 12" descr="白底图"/>
          <p:cNvPicPr>
            <a:picLocks noChangeAspect="1"/>
          </p:cNvPicPr>
          <p:nvPr/>
        </p:nvPicPr>
        <p:blipFill>
          <a:blip r:embed="rId4"/>
          <a:stretch>
            <a:fillRect/>
          </a:stretch>
        </p:blipFill>
        <p:spPr>
          <a:xfrm>
            <a:off x="972871" y="3244362"/>
            <a:ext cx="2336311" cy="2336311"/>
          </a:xfrm>
          <a:prstGeom prst="rect">
            <a:avLst/>
          </a:prstGeom>
        </p:spPr>
      </p:pic>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699" y="509674"/>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13</a:t>
            </a:r>
          </a:p>
        </p:txBody>
      </p:sp>
      <p:graphicFrame>
        <p:nvGraphicFramePr>
          <p:cNvPr id="21" name="表格 20"/>
          <p:cNvGraphicFramePr/>
          <p:nvPr>
            <p:custDataLst>
              <p:tags r:id="rId1"/>
            </p:custDataLst>
          </p:nvPr>
        </p:nvGraphicFramePr>
        <p:xfrm>
          <a:off x="3359150" y="1649095"/>
          <a:ext cx="7988935" cy="4062095"/>
        </p:xfrm>
        <a:graphic>
          <a:graphicData uri="http://schemas.openxmlformats.org/drawingml/2006/table">
            <a:tbl>
              <a:tblPr firstRow="1" bandRow="1">
                <a:tableStyleId>{5940675A-B579-460E-94D1-54222C63F5DA}</a:tableStyleId>
              </a:tblPr>
              <a:tblGrid>
                <a:gridCol w="1854200">
                  <a:extLst>
                    <a:ext uri="{9D8B030D-6E8A-4147-A177-3AD203B41FA5}">
                      <a16:colId xmlns:a16="http://schemas.microsoft.com/office/drawing/2014/main" val="20000"/>
                    </a:ext>
                  </a:extLst>
                </a:gridCol>
                <a:gridCol w="2217420">
                  <a:extLst>
                    <a:ext uri="{9D8B030D-6E8A-4147-A177-3AD203B41FA5}">
                      <a16:colId xmlns:a16="http://schemas.microsoft.com/office/drawing/2014/main" val="20001"/>
                    </a:ext>
                  </a:extLst>
                </a:gridCol>
                <a:gridCol w="3917315">
                  <a:extLst>
                    <a:ext uri="{9D8B030D-6E8A-4147-A177-3AD203B41FA5}">
                      <a16:colId xmlns:a16="http://schemas.microsoft.com/office/drawing/2014/main" val="20002"/>
                    </a:ext>
                  </a:extLst>
                </a:gridCol>
              </a:tblGrid>
              <a:tr h="439420">
                <a:tc>
                  <a:txBody>
                    <a:bodyPr/>
                    <a:lstStyle/>
                    <a:p>
                      <a:pPr indent="0" algn="ctr">
                        <a:lnSpc>
                          <a:spcPct val="13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Clothing Oxygen Color Bleach Effervescent 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Commodity attributes</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h</a:t>
                      </a:r>
                      <a:r>
                        <a:rPr lang="zh-CN" altLang="en-US" sz="1200" b="0">
                          <a:solidFill>
                            <a:schemeClr val="tx1"/>
                          </a:solidFill>
                          <a:latin typeface="微软雅黑" panose="020B0503020204020204" charset="-122"/>
                          <a:ea typeface="微软雅黑" panose="020B0503020204020204" charset="-122"/>
                          <a:cs typeface="微软雅黑" panose="020B0503020204020204" charset="-122"/>
                        </a:rPr>
                        <a:t>ousehold cleaning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90000"/>
                        </a:lnSpc>
                        <a:buNone/>
                      </a:pPr>
                      <a:r>
                        <a:rPr lang="en-US" altLang="en-US" sz="1200" b="0">
                          <a:solidFill>
                            <a:schemeClr val="tx1"/>
                          </a:solidFill>
                          <a:latin typeface="微软雅黑" panose="020B0503020204020204" charset="-122"/>
                          <a:ea typeface="微软雅黑" panose="020B0503020204020204" charset="-122"/>
                          <a:cs typeface="微软雅黑" panose="020B0503020204020204" charset="-122"/>
                        </a:rPr>
                        <a:t>15 grams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81965">
                <a:tc>
                  <a:txBody>
                    <a:bodyPr/>
                    <a:lstStyle/>
                    <a:p>
                      <a:pPr indent="0" algn="ctr">
                        <a:lnSpc>
                          <a:spcPct val="12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Main Ingredient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b="0">
                          <a:solidFill>
                            <a:schemeClr val="tx1"/>
                          </a:solidFill>
                          <a:latin typeface="微软雅黑" panose="020B0503020204020204" charset="-122"/>
                          <a:ea typeface="微软雅黑" panose="020B0503020204020204" charset="-122"/>
                          <a:cs typeface="微软雅黑" panose="020B0503020204020204" charset="-122"/>
                        </a:rPr>
                        <a:t>Oxidizing agent Reducing agent Surfactant Biological enzyme Citric acid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marL="0" marR="0" indent="0" algn="l" defTabSz="914400" rtl="0" eaLnBrk="1" fontAlgn="auto" latinLnBrk="0" hangingPunct="1">
                        <a:lnSpc>
                          <a:spcPct val="130000"/>
                        </a:lnSpc>
                        <a:spcBef>
                          <a:spcPts val="0"/>
                        </a:spcBef>
                        <a:spcAft>
                          <a:spcPts val="0"/>
                        </a:spcAft>
                        <a:buClrTx/>
                        <a:buSzTx/>
                        <a:buFontTx/>
                        <a:buNone/>
                        <a:defRPr/>
                      </a:pPr>
                      <a:r>
                        <a:rPr sz="1200" b="0" dirty="0">
                          <a:solidFill>
                            <a:schemeClr val="tx1"/>
                          </a:solidFill>
                          <a:latin typeface="微软雅黑" panose="020B0503020204020204" charset="-122"/>
                          <a:ea typeface="微软雅黑" panose="020B0503020204020204" charset="-122"/>
                          <a:cs typeface="微软雅黑" panose="020B0503020204020204" charset="-122"/>
                        </a:rPr>
                        <a:t>Oxygen penetration, deep cleansing, brightening and color protection, mildew and yellow removal</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1058545">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1. Put this product into the basin according to the dosage</a:t>
                      </a:r>
                    </a:p>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2. When the effervescence dissolves, put the clothes into the basin</a:t>
                      </a:r>
                    </a:p>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3. Soak for 2-6 hours</a:t>
                      </a:r>
                    </a:p>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4. If you are afraid of scalding clothes, soak them in water when the water temperature drops below 40°C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386715">
                <a:tc>
                  <a:txBody>
                    <a:bodyPr/>
                    <a:lstStyle/>
                    <a:p>
                      <a:pPr indent="0" algn="ctr">
                        <a:lnSpc>
                          <a:spcPct val="130000"/>
                        </a:lnSpc>
                        <a:buNone/>
                      </a:pPr>
                      <a:r>
                        <a:rPr lang="en-US" altLang="en-US" sz="1600">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Q\TLJ005-2020</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485" y="2451100"/>
            <a:ext cx="2733040" cy="1822450"/>
          </a:xfrm>
          <a:prstGeom prst="rect">
            <a:avLst/>
          </a:prstGeom>
        </p:spPr>
      </p:pic>
    </p:spTree>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14</a:t>
            </a:r>
          </a:p>
        </p:txBody>
      </p:sp>
      <p:graphicFrame>
        <p:nvGraphicFramePr>
          <p:cNvPr id="21" name="表格 20"/>
          <p:cNvGraphicFramePr/>
          <p:nvPr>
            <p:custDataLst>
              <p:tags r:id="rId1"/>
            </p:custDataLst>
          </p:nvPr>
        </p:nvGraphicFramePr>
        <p:xfrm>
          <a:off x="3684905" y="2061210"/>
          <a:ext cx="7825740" cy="3019425"/>
        </p:xfrm>
        <a:graphic>
          <a:graphicData uri="http://schemas.openxmlformats.org/drawingml/2006/table">
            <a:tbl>
              <a:tblPr firstRow="1" bandRow="1">
                <a:tableStyleId>{5940675A-B579-460E-94D1-54222C63F5DA}</a:tableStyleId>
              </a:tblPr>
              <a:tblGrid>
                <a:gridCol w="2087880">
                  <a:extLst>
                    <a:ext uri="{9D8B030D-6E8A-4147-A177-3AD203B41FA5}">
                      <a16:colId xmlns:a16="http://schemas.microsoft.com/office/drawing/2014/main" val="20000"/>
                    </a:ext>
                  </a:extLst>
                </a:gridCol>
                <a:gridCol w="1572895">
                  <a:extLst>
                    <a:ext uri="{9D8B030D-6E8A-4147-A177-3AD203B41FA5}">
                      <a16:colId xmlns:a16="http://schemas.microsoft.com/office/drawing/2014/main" val="20001"/>
                    </a:ext>
                  </a:extLst>
                </a:gridCol>
                <a:gridCol w="4164965">
                  <a:extLst>
                    <a:ext uri="{9D8B030D-6E8A-4147-A177-3AD203B41FA5}">
                      <a16:colId xmlns:a16="http://schemas.microsoft.com/office/drawing/2014/main" val="20002"/>
                    </a:ext>
                  </a:extLst>
                </a:gridCol>
              </a:tblGrid>
              <a:tr h="439420">
                <a:tc>
                  <a:txBody>
                    <a:bodyPr/>
                    <a:lstStyle/>
                    <a:p>
                      <a:pPr indent="0" algn="ctr">
                        <a:lnSpc>
                          <a:spcPct val="14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Fragrance Beads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9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8989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sz="1200" b="0" dirty="0">
                          <a:solidFill>
                            <a:schemeClr val="tx1"/>
                          </a:solidFill>
                          <a:latin typeface="微软雅黑" panose="020B0503020204020204" charset="-122"/>
                          <a:ea typeface="微软雅黑" panose="020B0503020204020204" charset="-122"/>
                          <a:cs typeface="微软雅黑" panose="020B0503020204020204" charset="-122"/>
                        </a:rPr>
                        <a:t>Pink/yellow/purple/green/blue (customized</a:t>
                      </a:r>
                      <a:r>
                        <a:rPr lang="en-US" sz="1200" b="0" dirty="0">
                          <a:solidFill>
                            <a:schemeClr val="tx1"/>
                          </a:solidFill>
                          <a:latin typeface="微软雅黑" panose="020B0503020204020204" charset="-122"/>
                          <a:ea typeface="微软雅黑" panose="020B0503020204020204" charset="-122"/>
                          <a:cs typeface="微软雅黑" panose="020B0503020204020204" charset="-122"/>
                        </a:rPr>
                        <a: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dirty="0">
                          <a:latin typeface="微软雅黑" panose="020B0503020204020204" charset="-122"/>
                          <a:ea typeface="微软雅黑" panose="020B0503020204020204" charset="-122"/>
                          <a:cs typeface="微软雅黑" panose="020B0503020204020204" charset="-122"/>
                          <a:sym typeface="+mn-ea"/>
                        </a:rPr>
                        <a:t>Polyethylene glycol, essence, microcapsule fragrance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36957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zh-CN" altLang="en-US" sz="1200">
                          <a:latin typeface="微软雅黑" panose="020B0503020204020204" charset="-122"/>
                          <a:ea typeface="微软雅黑" panose="020B0503020204020204" charset="-122"/>
                          <a:cs typeface="微软雅黑" panose="020B0503020204020204" charset="-122"/>
                          <a:sym typeface="+mn-ea"/>
                        </a:rPr>
                        <a:t>Soft fiber, anti-static, long-lasting fragrance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dirty="0">
                          <a:latin typeface="微软雅黑" panose="020B0503020204020204" charset="-122"/>
                          <a:ea typeface="微软雅黑" panose="020B0503020204020204" charset="-122"/>
                          <a:cs typeface="微软雅黑" panose="020B0503020204020204" charset="-122"/>
                          <a:sym typeface="+mn-ea"/>
                        </a:rPr>
                        <a:t>Put the clothes into the washing machine together with this product, and the washing is finished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r h="386715">
                <a:tc>
                  <a:txBody>
                    <a:bodyPr/>
                    <a:lstStyle/>
                    <a:p>
                      <a:pPr indent="0" algn="ctr">
                        <a:lnSpc>
                          <a:spcPct val="130000"/>
                        </a:lnSpc>
                        <a:buNone/>
                      </a:pPr>
                      <a:r>
                        <a:rPr lang="en-US" altLang="en-US" sz="1600">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Q/TLJ005-2021</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6"/>
                  </a:ext>
                </a:extLst>
              </a:tr>
            </a:tbl>
          </a:graphicData>
        </a:graphic>
      </p:graphicFrame>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030" y="2329815"/>
            <a:ext cx="2714625" cy="2367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338801" y="62639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15</a:t>
            </a:r>
          </a:p>
        </p:txBody>
      </p:sp>
      <p:graphicFrame>
        <p:nvGraphicFramePr>
          <p:cNvPr id="21" name="表格 20"/>
          <p:cNvGraphicFramePr/>
          <p:nvPr>
            <p:custDataLst>
              <p:tags r:id="rId1"/>
            </p:custDataLst>
          </p:nvPr>
        </p:nvGraphicFramePr>
        <p:xfrm>
          <a:off x="3933825" y="1960880"/>
          <a:ext cx="7529195" cy="2422271"/>
        </p:xfrm>
        <a:graphic>
          <a:graphicData uri="http://schemas.openxmlformats.org/drawingml/2006/table">
            <a:tbl>
              <a:tblPr firstRow="1" bandRow="1">
                <a:tableStyleId>{5940675A-B579-460E-94D1-54222C63F5DA}</a:tableStyleId>
              </a:tblPr>
              <a:tblGrid>
                <a:gridCol w="1636395">
                  <a:extLst>
                    <a:ext uri="{9D8B030D-6E8A-4147-A177-3AD203B41FA5}">
                      <a16:colId xmlns:a16="http://schemas.microsoft.com/office/drawing/2014/main" val="20000"/>
                    </a:ext>
                  </a:extLst>
                </a:gridCol>
                <a:gridCol w="1885950">
                  <a:extLst>
                    <a:ext uri="{9D8B030D-6E8A-4147-A177-3AD203B41FA5}">
                      <a16:colId xmlns:a16="http://schemas.microsoft.com/office/drawing/2014/main" val="20001"/>
                    </a:ext>
                  </a:extLst>
                </a:gridCol>
                <a:gridCol w="4006850">
                  <a:extLst>
                    <a:ext uri="{9D8B030D-6E8A-4147-A177-3AD203B41FA5}">
                      <a16:colId xmlns:a16="http://schemas.microsoft.com/office/drawing/2014/main" val="20002"/>
                    </a:ext>
                  </a:extLst>
                </a:gridCol>
              </a:tblGrid>
              <a:tr h="439420">
                <a:tc>
                  <a:txBody>
                    <a:bodyPr/>
                    <a:lstStyle/>
                    <a:p>
                      <a:pPr indent="0" algn="ctr">
                        <a:lnSpc>
                          <a:spcPct val="140000"/>
                        </a:lnSpc>
                        <a:buNone/>
                      </a:pPr>
                      <a:r>
                        <a:rPr lang="en-US" sz="1600" dirty="0" err="1">
                          <a:latin typeface="微软雅黑" panose="020B0503020204020204" charset="-122"/>
                          <a:ea typeface="微软雅黑" panose="020B0503020204020204" charset="-122"/>
                          <a:cs typeface="微软雅黑" panose="020B0503020204020204" charset="-122"/>
                          <a:sym typeface="+mn-ea"/>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P</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lumbing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A</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gent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 100</a:t>
                      </a: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g/250g/350</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g</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a:t>
                      </a:r>
                      <a:endParaRPr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Sodium hydroxide, sodium percarbonate, foaming agent,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474980">
                <a:tc>
                  <a:txBody>
                    <a:bodyPr/>
                    <a:lstStyle/>
                    <a:p>
                      <a:pPr indent="0" algn="ctr">
                        <a:lnSpc>
                          <a:spcPct val="160000"/>
                        </a:lnSpc>
                        <a:buNone/>
                      </a:pPr>
                      <a:r>
                        <a:rPr lang="en-US" sz="1600">
                          <a:latin typeface="微软雅黑" panose="020B0503020204020204" charset="-122"/>
                          <a:ea typeface="微软雅黑" panose="020B0503020204020204" charset="-122"/>
                          <a:cs typeface="微软雅黑" panose="020B0503020204020204" charset="-122"/>
                          <a:sym typeface="+mn-ea"/>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Unclog pipes, deodorize and deodorize, decontaminate and sterilize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686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dirty="0">
                          <a:latin typeface="微软雅黑" panose="020B0503020204020204" charset="-122"/>
                          <a:ea typeface="微软雅黑" panose="020B0503020204020204" charset="-122"/>
                          <a:cs typeface="微软雅黑" panose="020B0503020204020204" charset="-122"/>
                          <a:sym typeface="+mn-ea"/>
                        </a:rPr>
                        <a:t>Pour this product into the toilet to solve the clogging problem</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bl>
          </a:graphicData>
        </a:graphic>
      </p:graphicFrame>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9893" y="1960685"/>
            <a:ext cx="2650804" cy="2650804"/>
          </a:xfrm>
          <a:prstGeom prst="rect">
            <a:avLst/>
          </a:prstGeom>
        </p:spPr>
      </p:pic>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2639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4841240"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OEM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16</a:t>
            </a:r>
          </a:p>
        </p:txBody>
      </p:sp>
      <p:graphicFrame>
        <p:nvGraphicFramePr>
          <p:cNvPr id="21" name="表格 20"/>
          <p:cNvGraphicFramePr/>
          <p:nvPr>
            <p:custDataLst>
              <p:tags r:id="rId1"/>
            </p:custDataLst>
          </p:nvPr>
        </p:nvGraphicFramePr>
        <p:xfrm>
          <a:off x="4345940" y="1505585"/>
          <a:ext cx="7241540" cy="4406265"/>
        </p:xfrm>
        <a:graphic>
          <a:graphicData uri="http://schemas.openxmlformats.org/drawingml/2006/table">
            <a:tbl>
              <a:tblPr firstRow="1" bandRow="1">
                <a:tableStyleId>{5940675A-B579-460E-94D1-54222C63F5DA}</a:tableStyleId>
              </a:tblPr>
              <a:tblGrid>
                <a:gridCol w="1506855">
                  <a:extLst>
                    <a:ext uri="{9D8B030D-6E8A-4147-A177-3AD203B41FA5}">
                      <a16:colId xmlns:a16="http://schemas.microsoft.com/office/drawing/2014/main" val="20000"/>
                    </a:ext>
                  </a:extLst>
                </a:gridCol>
                <a:gridCol w="1890395">
                  <a:extLst>
                    <a:ext uri="{9D8B030D-6E8A-4147-A177-3AD203B41FA5}">
                      <a16:colId xmlns:a16="http://schemas.microsoft.com/office/drawing/2014/main" val="20001"/>
                    </a:ext>
                  </a:extLst>
                </a:gridCol>
                <a:gridCol w="3844290">
                  <a:extLst>
                    <a:ext uri="{9D8B030D-6E8A-4147-A177-3AD203B41FA5}">
                      <a16:colId xmlns:a16="http://schemas.microsoft.com/office/drawing/2014/main" val="20002"/>
                    </a:ext>
                  </a:extLst>
                </a:gridCol>
              </a:tblGrid>
              <a:tr h="479425">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Laundry Pods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657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5g/8g/10g/15g</a:t>
                      </a:r>
                    </a:p>
                  </a:txBody>
                  <a:tcPr marL="68580" marR="68580" marT="0" marB="0">
                    <a:lnL w="12700" cap="flat" cmpd="sng">
                      <a:solidFill>
                        <a:srgbClr val="080000"/>
                      </a:solidFill>
                      <a:prstDash val="soli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624840">
                <a:tc>
                  <a:txBody>
                    <a:bodyPr/>
                    <a:lstStyle/>
                    <a:p>
                      <a:pPr indent="0" algn="ctr">
                        <a:lnSpc>
                          <a:spcPct val="130000"/>
                        </a:lnSpc>
                        <a:buNone/>
                      </a:pPr>
                      <a:r>
                        <a:rPr lang="en-US" altLang="zh-CN" sz="1600" b="0" dirty="0">
                          <a:solidFill>
                            <a:schemeClr val="tx1"/>
                          </a:solidFill>
                          <a:latin typeface="微软雅黑" panose="020B0503020204020204" charset="-122"/>
                          <a:ea typeface="微软雅黑" panose="020B0503020204020204" charset="-122"/>
                          <a:cs typeface="微软雅黑" panose="020B0503020204020204" charset="-122"/>
                        </a:rPr>
                        <a:t>Shape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8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Single/ 2 in 1/ 3 in 1/ 5 in 1/ 6 in 1</a:t>
                      </a:r>
                    </a:p>
                    <a:p>
                      <a:pPr indent="0">
                        <a:lnSpc>
                          <a:spcPct val="150000"/>
                        </a:lnSpc>
                        <a:buNone/>
                      </a:pPr>
                      <a:r>
                        <a:rPr lang="en-US" altLang="zh-CN" sz="1200" dirty="0">
                          <a:latin typeface="微软雅黑" panose="020B0503020204020204" charset="-122"/>
                          <a:ea typeface="微软雅黑" panose="020B0503020204020204" charset="-122"/>
                        </a:rPr>
                        <a:t> </a:t>
                      </a:r>
                      <a:r>
                        <a:rPr lang="zh-CN" altLang="en-US" sz="1200" dirty="0">
                          <a:latin typeface="微软雅黑" panose="020B0503020204020204" charset="-122"/>
                          <a:ea typeface="微软雅黑" panose="020B0503020204020204" charset="-122"/>
                        </a:rPr>
                        <a:t>Refillable fragrance beads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5155">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i="0" kern="1200" dirty="0">
                          <a:solidFill>
                            <a:schemeClr val="tx1"/>
                          </a:solidFill>
                          <a:effectLst/>
                          <a:latin typeface="微软雅黑" panose="020B0503020204020204" charset="-122"/>
                          <a:ea typeface="微软雅黑" panose="020B0503020204020204" charset="-122"/>
                          <a:cs typeface="+mn-cs"/>
                        </a:rPr>
                        <a:t>Surfactant, stabilizer, neutral agent, dispersant, clothing freshener, fragrance, protease, cellulase, amylase,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98425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zh-CN" altLang="en-US" sz="1200" b="0" i="0" kern="1200" dirty="0">
                          <a:solidFill>
                            <a:schemeClr val="tx1"/>
                          </a:solidFill>
                          <a:effectLst/>
                          <a:latin typeface="微软雅黑" panose="020B0503020204020204" charset="-122"/>
                          <a:ea typeface="微软雅黑" panose="020B0503020204020204" charset="-122"/>
                          <a:cs typeface="+mn-cs"/>
                        </a:rPr>
                        <a:t>Fragrant smell, soft and thick texture, mild in nature and not harmful to clothes, unique low-foam concentrated color-locking formula, easier to rinse, condensed beads dissolve in water without residue, and can effectively and quickly remove stubborn stains to make clothes clean as new</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1216025">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r>
                        <a:rPr sz="1100" b="0" i="0" kern="1200" dirty="0">
                          <a:solidFill>
                            <a:schemeClr val="tx1"/>
                          </a:solidFill>
                          <a:effectLst/>
                          <a:latin typeface="微软雅黑" panose="020B0503020204020204" charset="-122"/>
                          <a:ea typeface="微软雅黑" panose="020B0503020204020204" charset="-122"/>
                          <a:cs typeface="+mn-cs"/>
                        </a:rPr>
                        <a:t>1. One laundry beads can clean 3-5 pieces of clothes</a:t>
                      </a:r>
                    </a:p>
                    <a:p>
                      <a:r>
                        <a:rPr sz="1100" b="0" i="0" kern="1200" dirty="0">
                          <a:solidFill>
                            <a:schemeClr val="tx1"/>
                          </a:solidFill>
                          <a:effectLst/>
                          <a:latin typeface="微软雅黑" panose="020B0503020204020204" charset="-122"/>
                          <a:ea typeface="微软雅黑" panose="020B0503020204020204" charset="-122"/>
                          <a:cs typeface="+mn-cs"/>
                        </a:rPr>
                        <a:t>2. Take out the laundry beads: do not cut or tear the laundry beads</a:t>
                      </a:r>
                    </a:p>
                    <a:p>
                      <a:r>
                        <a:rPr sz="1100" b="0" i="0" kern="1200" dirty="0">
                          <a:solidFill>
                            <a:schemeClr val="tx1"/>
                          </a:solidFill>
                          <a:effectLst/>
                          <a:latin typeface="微软雅黑" panose="020B0503020204020204" charset="-122"/>
                          <a:ea typeface="微软雅黑" panose="020B0503020204020204" charset="-122"/>
                          <a:cs typeface="+mn-cs"/>
                        </a:rPr>
                        <a:t>3. Put the laundry beads into the drum: do not put the laundry beads into the material box (the product may be stuck in the material box and block/block the running water)</a:t>
                      </a:r>
                    </a:p>
                    <a:p>
                      <a:r>
                        <a:rPr sz="1100" b="0" i="0" kern="1200" dirty="0">
                          <a:solidFill>
                            <a:schemeClr val="tx1"/>
                          </a:solidFill>
                          <a:effectLst/>
                          <a:latin typeface="微软雅黑" panose="020B0503020204020204" charset="-122"/>
                          <a:ea typeface="微软雅黑" panose="020B0503020204020204" charset="-122"/>
                          <a:cs typeface="+mn-cs"/>
                        </a:rPr>
                        <a:t>4. Pour in the clothes to start the laundry process: the outer membrane of the laundry beads is soluble in water and there is no residue after washing.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8980" y="1406131"/>
            <a:ext cx="2165512" cy="183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708" y="3658018"/>
            <a:ext cx="1797361" cy="1789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8002" y="3658018"/>
            <a:ext cx="1905000"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17</a:t>
            </a:r>
          </a:p>
        </p:txBody>
      </p:sp>
      <p:graphicFrame>
        <p:nvGraphicFramePr>
          <p:cNvPr id="21" name="表格 20"/>
          <p:cNvGraphicFramePr/>
          <p:nvPr>
            <p:custDataLst>
              <p:tags r:id="rId1"/>
            </p:custDataLst>
          </p:nvPr>
        </p:nvGraphicFramePr>
        <p:xfrm>
          <a:off x="4345940" y="1649095"/>
          <a:ext cx="6791325" cy="4554855"/>
        </p:xfrm>
        <a:graphic>
          <a:graphicData uri="http://schemas.openxmlformats.org/drawingml/2006/table">
            <a:tbl>
              <a:tblPr firstRow="1" bandRow="1">
                <a:tableStyleId>{5940675A-B579-460E-94D1-54222C63F5DA}</a:tableStyleId>
              </a:tblPr>
              <a:tblGrid>
                <a:gridCol w="1395730">
                  <a:extLst>
                    <a:ext uri="{9D8B030D-6E8A-4147-A177-3AD203B41FA5}">
                      <a16:colId xmlns:a16="http://schemas.microsoft.com/office/drawing/2014/main" val="20000"/>
                    </a:ext>
                  </a:extLst>
                </a:gridCol>
                <a:gridCol w="1876425">
                  <a:extLst>
                    <a:ext uri="{9D8B030D-6E8A-4147-A177-3AD203B41FA5}">
                      <a16:colId xmlns:a16="http://schemas.microsoft.com/office/drawing/2014/main" val="20001"/>
                    </a:ext>
                  </a:extLst>
                </a:gridCol>
                <a:gridCol w="3519170">
                  <a:extLst>
                    <a:ext uri="{9D8B030D-6E8A-4147-A177-3AD203B41FA5}">
                      <a16:colId xmlns:a16="http://schemas.microsoft.com/office/drawing/2014/main" val="20002"/>
                    </a:ext>
                  </a:extLst>
                </a:gridCol>
              </a:tblGrid>
              <a:tr h="439420">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Fragrance Beads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200 grams/ bottle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endParaRPr lang="en-US" altLang="zh-CN"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79730">
                <a:tc>
                  <a:txBody>
                    <a:bodyPr/>
                    <a:lstStyle/>
                    <a:p>
                      <a:pPr indent="0" algn="ctr">
                        <a:lnSpc>
                          <a:spcPct val="130000"/>
                        </a:lnSpc>
                        <a:buNone/>
                      </a:pPr>
                      <a:r>
                        <a:rPr lang="en-US" altLang="zh-CN" sz="1600" b="0" dirty="0">
                          <a:solidFill>
                            <a:schemeClr val="tx1"/>
                          </a:solidFill>
                          <a:latin typeface="微软雅黑" panose="020B0503020204020204" charset="-122"/>
                          <a:ea typeface="微软雅黑" panose="020B0503020204020204" charset="-122"/>
                          <a:cs typeface="微软雅黑" panose="020B0503020204020204" charset="-122"/>
                        </a:rPr>
                        <a:t>Fragrance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b="0" dirty="0">
                          <a:solidFill>
                            <a:schemeClr val="tx1"/>
                          </a:solidFill>
                          <a:latin typeface="微软雅黑" panose="020B0503020204020204" charset="-122"/>
                          <a:ea typeface="微软雅黑" panose="020B0503020204020204" charset="-122"/>
                          <a:cs typeface="微软雅黑" panose="020B0503020204020204" charset="-122"/>
                        </a:rPr>
                        <a:t>Blue Campanula</a:t>
                      </a:r>
                      <a:r>
                        <a:rPr lang="zh-CN" sz="1200" b="0" dirty="0">
                          <a:solidFill>
                            <a:schemeClr val="tx1"/>
                          </a:solidFill>
                          <a:latin typeface="微软雅黑" panose="020B0503020204020204" charset="-122"/>
                          <a:ea typeface="微软雅黑" panose="020B0503020204020204" charset="-122"/>
                          <a:cs typeface="微软雅黑" panose="020B0503020204020204" charset="-122"/>
                        </a:rPr>
                        <a:t>、</a:t>
                      </a:r>
                      <a:r>
                        <a:rPr sz="1200" b="0" dirty="0">
                          <a:solidFill>
                            <a:schemeClr val="tx1"/>
                          </a:solidFill>
                          <a:latin typeface="微软雅黑" panose="020B0503020204020204" charset="-122"/>
                          <a:ea typeface="微软雅黑" panose="020B0503020204020204" charset="-122"/>
                          <a:cs typeface="微软雅黑" panose="020B0503020204020204" charset="-122"/>
                        </a:rPr>
                        <a:t> COCO</a:t>
                      </a:r>
                      <a:r>
                        <a:rPr lang="zh-CN" sz="1200" b="0" dirty="0">
                          <a:solidFill>
                            <a:schemeClr val="tx1"/>
                          </a:solidFill>
                          <a:latin typeface="微软雅黑" panose="020B0503020204020204" charset="-122"/>
                          <a:ea typeface="微软雅黑" panose="020B0503020204020204" charset="-122"/>
                          <a:cs typeface="微软雅黑" panose="020B0503020204020204" charset="-122"/>
                        </a:rPr>
                        <a:t>、</a:t>
                      </a:r>
                      <a:r>
                        <a:rPr sz="1200" b="0" dirty="0">
                          <a:solidFill>
                            <a:schemeClr val="tx1"/>
                          </a:solidFill>
                          <a:latin typeface="微软雅黑" panose="020B0503020204020204" charset="-122"/>
                          <a:ea typeface="微软雅黑" panose="020B0503020204020204" charset="-122"/>
                          <a:cs typeface="微软雅黑" panose="020B0503020204020204" charset="-122"/>
                        </a:rPr>
                        <a:t> Rose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Perfume2% Microcapsules2%</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Polyethylene Glycol Fragrance Microcapsule Fragrance Mite Removal Factor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Soft clothes, long-lasting fragrance, removes mites.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b="0" i="0" kern="1200" dirty="0">
                          <a:solidFill>
                            <a:schemeClr val="tx1"/>
                          </a:solidFill>
                          <a:effectLst/>
                          <a:latin typeface="微软雅黑" panose="020B0503020204020204" charset="-122"/>
                          <a:ea typeface="微软雅黑" panose="020B0503020204020204" charset="-122"/>
                          <a:cs typeface="+mn-cs"/>
                        </a:rPr>
                        <a:t>Open the bottle cap, pour the beads into the cap, take about 20-40g, if you want the clothes to be more fragrant, you can also add a little more, then pour them directly into the inner drum of the washing machine, and then put the clothes in. Finally, pour in an appropriate amount of laundry detergent or washing powder, and then start washing clothes.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r h="386715">
                <a:tc>
                  <a:txBody>
                    <a:bodyPr/>
                    <a:lstStyle/>
                    <a:p>
                      <a:pPr indent="0" algn="ctr">
                        <a:lnSpc>
                          <a:spcPct val="130000"/>
                        </a:lnSpc>
                        <a:buNone/>
                      </a:pPr>
                      <a:r>
                        <a:rPr lang="en-US" altLang="en-US" sz="1600">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a:lnSpc>
                          <a:spcPct val="15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Q/TLJ005-2021</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6"/>
                  </a:ext>
                </a:extLst>
              </a:tr>
            </a:tbl>
          </a:graphicData>
        </a:graphic>
      </p:graphicFrame>
      <p:pic>
        <p:nvPicPr>
          <p:cNvPr id="2" name="图片 1" descr="37"/>
          <p:cNvPicPr>
            <a:picLocks noChangeAspect="1"/>
          </p:cNvPicPr>
          <p:nvPr/>
        </p:nvPicPr>
        <p:blipFill>
          <a:blip r:embed="rId3"/>
          <a:stretch>
            <a:fillRect/>
          </a:stretch>
        </p:blipFill>
        <p:spPr>
          <a:xfrm>
            <a:off x="553720" y="2025015"/>
            <a:ext cx="3600450" cy="3600450"/>
          </a:xfrm>
          <a:prstGeom prst="rect">
            <a:avLst/>
          </a:prstGeom>
        </p:spPr>
      </p:pic>
    </p:spTree>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rPr>
              <a:t>Product Introduction Pro-Easy Series</a:t>
            </a: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18</a:t>
            </a:r>
          </a:p>
        </p:txBody>
      </p:sp>
      <p:graphicFrame>
        <p:nvGraphicFramePr>
          <p:cNvPr id="21" name="表格 20"/>
          <p:cNvGraphicFramePr/>
          <p:nvPr>
            <p:custDataLst>
              <p:tags r:id="rId1"/>
            </p:custDataLst>
          </p:nvPr>
        </p:nvGraphicFramePr>
        <p:xfrm>
          <a:off x="4345940" y="1649095"/>
          <a:ext cx="6791325" cy="3539490"/>
        </p:xfrm>
        <a:graphic>
          <a:graphicData uri="http://schemas.openxmlformats.org/drawingml/2006/table">
            <a:tbl>
              <a:tblPr firstRow="1" bandRow="1">
                <a:tableStyleId>{5940675A-B579-460E-94D1-54222C63F5DA}</a:tableStyleId>
              </a:tblPr>
              <a:tblGrid>
                <a:gridCol w="1673860">
                  <a:extLst>
                    <a:ext uri="{9D8B030D-6E8A-4147-A177-3AD203B41FA5}">
                      <a16:colId xmlns:a16="http://schemas.microsoft.com/office/drawing/2014/main" val="20000"/>
                    </a:ext>
                  </a:extLst>
                </a:gridCol>
                <a:gridCol w="1503045">
                  <a:extLst>
                    <a:ext uri="{9D8B030D-6E8A-4147-A177-3AD203B41FA5}">
                      <a16:colId xmlns:a16="http://schemas.microsoft.com/office/drawing/2014/main" val="20001"/>
                    </a:ext>
                  </a:extLst>
                </a:gridCol>
                <a:gridCol w="3614420">
                  <a:extLst>
                    <a:ext uri="{9D8B030D-6E8A-4147-A177-3AD203B41FA5}">
                      <a16:colId xmlns:a16="http://schemas.microsoft.com/office/drawing/2014/main" val="20002"/>
                    </a:ext>
                  </a:extLst>
                </a:gridCol>
              </a:tblGrid>
              <a:tr h="439420">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Fragrance Beads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200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grams/ Bottle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endParaRPr lang="en-US" altLang="zh-CN"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61315">
                <a:tc>
                  <a:txBody>
                    <a:bodyPr/>
                    <a:lstStyle/>
                    <a:p>
                      <a:pPr indent="0" algn="ctr">
                        <a:lnSpc>
                          <a:spcPct val="130000"/>
                        </a:lnSpc>
                        <a:buNone/>
                      </a:pPr>
                      <a:r>
                        <a:rPr lang="en-US" altLang="zh-CN" sz="1600" dirty="0">
                          <a:latin typeface="微软雅黑" panose="020B0503020204020204" charset="-122"/>
                          <a:ea typeface="微软雅黑" panose="020B0503020204020204" charset="-122"/>
                          <a:cs typeface="微软雅黑" panose="020B0503020204020204" charset="-122"/>
                          <a:sym typeface="+mn-ea"/>
                        </a:rPr>
                        <a:t>Fragrance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Blue Campanula</a:t>
                      </a:r>
                      <a:r>
                        <a:rPr lang="zh-CN" sz="1200" dirty="0">
                          <a:latin typeface="微软雅黑" panose="020B0503020204020204" charset="-122"/>
                          <a:ea typeface="微软雅黑" panose="020B0503020204020204" charset="-122"/>
                          <a:cs typeface="微软雅黑" panose="020B0503020204020204" charset="-122"/>
                          <a:sym typeface="+mn-ea"/>
                        </a:rPr>
                        <a:t>、</a:t>
                      </a:r>
                      <a:r>
                        <a:rPr sz="1200" dirty="0">
                          <a:latin typeface="微软雅黑" panose="020B0503020204020204" charset="-122"/>
                          <a:ea typeface="微软雅黑" panose="020B0503020204020204" charset="-122"/>
                          <a:cs typeface="微软雅黑" panose="020B0503020204020204" charset="-122"/>
                          <a:sym typeface="+mn-ea"/>
                        </a:rPr>
                        <a:t> COCO</a:t>
                      </a:r>
                      <a:r>
                        <a:rPr lang="zh-CN" sz="1200" dirty="0">
                          <a:latin typeface="微软雅黑" panose="020B0503020204020204" charset="-122"/>
                          <a:ea typeface="微软雅黑" panose="020B0503020204020204" charset="-122"/>
                          <a:cs typeface="微软雅黑" panose="020B0503020204020204" charset="-122"/>
                          <a:sym typeface="+mn-ea"/>
                        </a:rPr>
                        <a:t>、</a:t>
                      </a:r>
                      <a:r>
                        <a:rPr sz="1200" dirty="0">
                          <a:latin typeface="微软雅黑" panose="020B0503020204020204" charset="-122"/>
                          <a:ea typeface="微软雅黑" panose="020B0503020204020204" charset="-122"/>
                          <a:cs typeface="微软雅黑" panose="020B0503020204020204" charset="-122"/>
                          <a:sym typeface="+mn-ea"/>
                        </a:rPr>
                        <a:t> Rose</a:t>
                      </a:r>
                      <a:endParaRPr lang="zh-CN"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200" dirty="0">
                          <a:latin typeface="微软雅黑" panose="020B0503020204020204" charset="-122"/>
                          <a:ea typeface="微软雅黑" panose="020B0503020204020204" charset="-122"/>
                          <a:cs typeface="微软雅黑" panose="020B0503020204020204" charset="-122"/>
                          <a:sym typeface="+mn-ea"/>
                        </a:rPr>
                        <a:t>Perfume2% Microcapsules2%</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Polyethylene Glycol Fragrance Microcapsule Fragrance Mite Removal Factor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en-US" sz="1200" dirty="0">
                          <a:latin typeface="微软雅黑" panose="020B0503020204020204" charset="-122"/>
                          <a:ea typeface="微软雅黑" panose="020B0503020204020204" charset="-122"/>
                          <a:cs typeface="微软雅黑" panose="020B0503020204020204" charset="-122"/>
                          <a:sym typeface="+mn-ea"/>
                        </a:rPr>
                        <a:t>Soft clothes, long-lasting fragrance, removes mites.</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dirty="0">
                          <a:effectLst/>
                          <a:latin typeface="微软雅黑" panose="020B0503020204020204" charset="-122"/>
                          <a:ea typeface="微软雅黑" panose="020B0503020204020204" charset="-122"/>
                          <a:sym typeface="+mn-ea"/>
                        </a:rPr>
                        <a:t>Open the bottle cap, pour the beads into the cap, take about 20-40g, if you want the clothes to be more fragrant, you can also add a little more, then pour them directly into the inner drum of the washing machine, and then put the clothes in. Finally, pour in an appropriate amount of laundry detergent or washing powder, and then start washing clothes.</a:t>
                      </a:r>
                      <a:endParaRPr lang="zh-CN" altLang="en-US" sz="1200" dirty="0">
                        <a:latin typeface="微软雅黑" panose="020B0503020204020204" charset="-122"/>
                        <a:ea typeface="微软雅黑" panose="020B0503020204020204" charset="-122"/>
                        <a:cs typeface="微软雅黑" panose="020B0503020204020204" charset="-122"/>
                        <a:sym typeface="+mn-ea"/>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r h="386715">
                <a:tc>
                  <a:txBody>
                    <a:bodyPr/>
                    <a:lstStyle/>
                    <a:p>
                      <a:pPr indent="0" algn="ctr">
                        <a:lnSpc>
                          <a:spcPct val="130000"/>
                        </a:lnSpc>
                        <a:buNone/>
                      </a:pPr>
                      <a:r>
                        <a:rPr lang="en-US" altLang="en-US" sz="1600">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a:lnSpc>
                          <a:spcPct val="15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Q/TLJ005-2021</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8" name="表格 7"/>
          <p:cNvGraphicFramePr/>
          <p:nvPr/>
        </p:nvGraphicFramePr>
        <p:xfrm>
          <a:off x="687705" y="5290820"/>
          <a:ext cx="2328545" cy="518160"/>
        </p:xfrm>
        <a:graphic>
          <a:graphicData uri="http://schemas.openxmlformats.org/drawingml/2006/table">
            <a:tbl>
              <a:tblPr firstRow="1" bandRow="1">
                <a:tableStyleId>{5C22544A-7EE6-4342-B048-85BDC9FD1C3A}</a:tableStyleId>
              </a:tblPr>
              <a:tblGrid>
                <a:gridCol w="2328545">
                  <a:extLst>
                    <a:ext uri="{9D8B030D-6E8A-4147-A177-3AD203B41FA5}">
                      <a16:colId xmlns:a16="http://schemas.microsoft.com/office/drawing/2014/main" val="20000"/>
                    </a:ext>
                  </a:extLst>
                </a:gridCol>
              </a:tblGrid>
              <a:tr h="518160">
                <a:tc>
                  <a:txBody>
                    <a:bodyPr/>
                    <a:lstStyle/>
                    <a:p>
                      <a:pPr>
                        <a:buNone/>
                      </a:pPr>
                      <a:r>
                        <a:rPr lang="en-US" altLang="zh-CN" sz="1400">
                          <a:solidFill>
                            <a:schemeClr val="tx1"/>
                          </a:solidFill>
                        </a:rPr>
                        <a:t> </a:t>
                      </a:r>
                      <a:r>
                        <a:rPr lang="en-US" altLang="zh-CN" sz="1400">
                          <a:solidFill>
                            <a:schemeClr val="tx1"/>
                          </a:solidFill>
                          <a:latin typeface="微软雅黑" panose="020B0503020204020204" charset="-122"/>
                          <a:ea typeface="微软雅黑" panose="020B0503020204020204" charset="-122"/>
                        </a:rPr>
                        <a:t>     </a:t>
                      </a:r>
                    </a:p>
                    <a:p>
                      <a:pPr>
                        <a:buNone/>
                      </a:pPr>
                      <a:r>
                        <a:rPr lang="en-US" altLang="zh-CN" sz="1400">
                          <a:solidFill>
                            <a:schemeClr val="tx1"/>
                          </a:solidFill>
                          <a:latin typeface="微软雅黑" panose="020B0503020204020204" charset="-122"/>
                          <a:ea typeface="微软雅黑" panose="020B0503020204020204" charset="-122"/>
                        </a:rPr>
                        <a:t>   </a:t>
                      </a:r>
                      <a:endParaRPr lang="zh-CN" altLang="en-US" sz="1400">
                        <a:solidFill>
                          <a:schemeClr val="tx1"/>
                        </a:solidFill>
                        <a:latin typeface="微软雅黑" panose="020B0503020204020204" charset="-122"/>
                        <a:ea typeface="微软雅黑" panose="020B0503020204020204" charset="-122"/>
                      </a:endParaRPr>
                    </a:p>
                  </a:txBody>
                  <a:tcPr>
                    <a:solidFill>
                      <a:schemeClr val="bg1"/>
                    </a:solidFill>
                  </a:tcPr>
                </a:tc>
                <a:extLst>
                  <a:ext uri="{0D108BD9-81ED-4DB2-BD59-A6C34878D82A}">
                    <a16:rowId xmlns:a16="http://schemas.microsoft.com/office/drawing/2014/main" val="10000"/>
                  </a:ext>
                </a:extLst>
              </a:tr>
            </a:tbl>
          </a:graphicData>
        </a:graphic>
      </p:graphicFrame>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249" y="1662112"/>
            <a:ext cx="3421449" cy="3349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48549"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19</a:t>
            </a:r>
          </a:p>
        </p:txBody>
      </p:sp>
      <p:graphicFrame>
        <p:nvGraphicFramePr>
          <p:cNvPr id="21" name="表格 20"/>
          <p:cNvGraphicFramePr/>
          <p:nvPr>
            <p:custDataLst>
              <p:tags r:id="rId1"/>
            </p:custDataLst>
          </p:nvPr>
        </p:nvGraphicFramePr>
        <p:xfrm>
          <a:off x="4345940" y="1649095"/>
          <a:ext cx="6791325" cy="4689475"/>
        </p:xfrm>
        <a:graphic>
          <a:graphicData uri="http://schemas.openxmlformats.org/drawingml/2006/table">
            <a:tbl>
              <a:tblPr firstRow="1" bandRow="1">
                <a:tableStyleId>{5940675A-B579-460E-94D1-54222C63F5DA}</a:tableStyleId>
              </a:tblPr>
              <a:tblGrid>
                <a:gridCol w="1683385">
                  <a:extLst>
                    <a:ext uri="{9D8B030D-6E8A-4147-A177-3AD203B41FA5}">
                      <a16:colId xmlns:a16="http://schemas.microsoft.com/office/drawing/2014/main" val="20000"/>
                    </a:ext>
                  </a:extLst>
                </a:gridCol>
                <a:gridCol w="1493520">
                  <a:extLst>
                    <a:ext uri="{9D8B030D-6E8A-4147-A177-3AD203B41FA5}">
                      <a16:colId xmlns:a16="http://schemas.microsoft.com/office/drawing/2014/main" val="20001"/>
                    </a:ext>
                  </a:extLst>
                </a:gridCol>
                <a:gridCol w="3614420">
                  <a:extLst>
                    <a:ext uri="{9D8B030D-6E8A-4147-A177-3AD203B41FA5}">
                      <a16:colId xmlns:a16="http://schemas.microsoft.com/office/drawing/2014/main" val="20002"/>
                    </a:ext>
                  </a:extLst>
                </a:gridCol>
              </a:tblGrid>
              <a:tr h="424815">
                <a:tc>
                  <a:txBody>
                    <a:bodyPr/>
                    <a:lstStyle/>
                    <a:p>
                      <a:pPr indent="0" algn="ctr">
                        <a:lnSpc>
                          <a:spcPct val="14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Fragrance Beads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228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800 grams/ bottle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548640">
                <a:tc>
                  <a:txBody>
                    <a:bodyPr/>
                    <a:lstStyle/>
                    <a:p>
                      <a:pPr indent="0" algn="ctr">
                        <a:lnSpc>
                          <a:spcPct val="130000"/>
                        </a:lnSpc>
                        <a:buNone/>
                      </a:pPr>
                      <a:r>
                        <a:rPr lang="en-US" altLang="zh-CN" sz="1600" dirty="0">
                          <a:latin typeface="微软雅黑" panose="020B0503020204020204" charset="-122"/>
                          <a:ea typeface="微软雅黑" panose="020B0503020204020204" charset="-122"/>
                          <a:cs typeface="微软雅黑" panose="020B0503020204020204" charset="-122"/>
                          <a:sym typeface="+mn-ea"/>
                        </a:rPr>
                        <a:t>Fragrance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Blue Campanula</a:t>
                      </a:r>
                      <a:r>
                        <a:rPr lang="zh-CN" sz="1200" dirty="0">
                          <a:latin typeface="微软雅黑" panose="020B0503020204020204" charset="-122"/>
                          <a:ea typeface="微软雅黑" panose="020B0503020204020204" charset="-122"/>
                          <a:cs typeface="微软雅黑" panose="020B0503020204020204" charset="-122"/>
                          <a:sym typeface="+mn-ea"/>
                        </a:rPr>
                        <a:t>、</a:t>
                      </a:r>
                      <a:r>
                        <a:rPr sz="1200" dirty="0">
                          <a:latin typeface="微软雅黑" panose="020B0503020204020204" charset="-122"/>
                          <a:ea typeface="微软雅黑" panose="020B0503020204020204" charset="-122"/>
                          <a:cs typeface="微软雅黑" panose="020B0503020204020204" charset="-122"/>
                          <a:sym typeface="+mn-ea"/>
                        </a:rPr>
                        <a:t> COCO</a:t>
                      </a:r>
                      <a:r>
                        <a:rPr lang="zh-CN" sz="1200" dirty="0">
                          <a:latin typeface="微软雅黑" panose="020B0503020204020204" charset="-122"/>
                          <a:ea typeface="微软雅黑" panose="020B0503020204020204" charset="-122"/>
                          <a:cs typeface="微软雅黑" panose="020B0503020204020204" charset="-122"/>
                          <a:sym typeface="+mn-ea"/>
                        </a:rPr>
                        <a:t>、</a:t>
                      </a:r>
                      <a:r>
                        <a:rPr sz="1200" dirty="0">
                          <a:latin typeface="微软雅黑" panose="020B0503020204020204" charset="-122"/>
                          <a:ea typeface="微软雅黑" panose="020B0503020204020204" charset="-122"/>
                          <a:cs typeface="微软雅黑" panose="020B0503020204020204" charset="-122"/>
                          <a:sym typeface="+mn-ea"/>
                        </a:rPr>
                        <a:t> Rose</a:t>
                      </a:r>
                      <a:endParaRPr lang="zh-CN"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altLang="zh-CN" sz="1200" dirty="0">
                          <a:latin typeface="微软雅黑" panose="020B0503020204020204" charset="-122"/>
                          <a:ea typeface="微软雅黑" panose="020B0503020204020204" charset="-122"/>
                          <a:cs typeface="微软雅黑" panose="020B0503020204020204" charset="-122"/>
                          <a:sym typeface="+mn-ea"/>
                        </a:rPr>
                        <a:t>Perfume2% Microcapsules2%</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420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Polyethylene Glycol Fragrance Microcapsule Fragrance Mite Removal Factor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363855">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en-US" sz="1200" dirty="0">
                          <a:latin typeface="微软雅黑" panose="020B0503020204020204" charset="-122"/>
                          <a:ea typeface="微软雅黑" panose="020B0503020204020204" charset="-122"/>
                          <a:cs typeface="微软雅黑" panose="020B0503020204020204" charset="-122"/>
                          <a:sym typeface="+mn-ea"/>
                        </a:rPr>
                        <a:t>Soft clothes, long-lasting fragrance, removes mites.</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164592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dirty="0">
                          <a:effectLst/>
                          <a:latin typeface="微软雅黑" panose="020B0503020204020204" charset="-122"/>
                          <a:ea typeface="微软雅黑" panose="020B0503020204020204" charset="-122"/>
                          <a:sym typeface="+mn-ea"/>
                        </a:rPr>
                        <a:t>Open the bottle cap, pour the beads into the cap, take about 20-40g, if you want the clothes to be more fragrant, you can also add a little more, then pour them directly into the inner drum of the washing machine, and then put the clothes in. Finally, pour in an appropriate amount of laundry detergent or washing powder, and then start washing clothes.</a:t>
                      </a:r>
                      <a:endParaRPr lang="zh-CN" altLang="en-US" sz="1200" dirty="0">
                        <a:latin typeface="微软雅黑" panose="020B0503020204020204" charset="-122"/>
                        <a:ea typeface="微软雅黑" panose="020B0503020204020204" charset="-122"/>
                        <a:cs typeface="微软雅黑" panose="020B0503020204020204" charset="-122"/>
                        <a:sym typeface="+mn-ea"/>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r h="537845">
                <a:tc>
                  <a:txBody>
                    <a:bodyPr/>
                    <a:lstStyle/>
                    <a:p>
                      <a:pPr indent="0" algn="ctr">
                        <a:lnSpc>
                          <a:spcPct val="130000"/>
                        </a:lnSpc>
                        <a:buNone/>
                      </a:pPr>
                      <a:r>
                        <a:rPr lang="en-US" altLang="en-US" sz="1600">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a:lnSpc>
                          <a:spcPct val="15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Q/TLJ005-2021</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6"/>
                  </a:ext>
                </a:extLst>
              </a:tr>
            </a:tbl>
          </a:graphicData>
        </a:graphic>
      </p:graphicFrame>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926" y="2259623"/>
            <a:ext cx="3531094" cy="2602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357851"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20</a:t>
            </a:r>
          </a:p>
        </p:txBody>
      </p:sp>
      <p:graphicFrame>
        <p:nvGraphicFramePr>
          <p:cNvPr id="21" name="表格 20"/>
          <p:cNvGraphicFramePr/>
          <p:nvPr>
            <p:custDataLst>
              <p:tags r:id="rId1"/>
            </p:custDataLst>
          </p:nvPr>
        </p:nvGraphicFramePr>
        <p:xfrm>
          <a:off x="4001135" y="1649095"/>
          <a:ext cx="7136130" cy="4076700"/>
        </p:xfrm>
        <a:graphic>
          <a:graphicData uri="http://schemas.openxmlformats.org/drawingml/2006/table">
            <a:tbl>
              <a:tblPr firstRow="1" bandRow="1">
                <a:tableStyleId>{5940675A-B579-460E-94D1-54222C63F5DA}</a:tableStyleId>
              </a:tblPr>
              <a:tblGrid>
                <a:gridCol w="1750695">
                  <a:extLst>
                    <a:ext uri="{9D8B030D-6E8A-4147-A177-3AD203B41FA5}">
                      <a16:colId xmlns:a16="http://schemas.microsoft.com/office/drawing/2014/main" val="20000"/>
                    </a:ext>
                  </a:extLst>
                </a:gridCol>
                <a:gridCol w="1587500">
                  <a:extLst>
                    <a:ext uri="{9D8B030D-6E8A-4147-A177-3AD203B41FA5}">
                      <a16:colId xmlns:a16="http://schemas.microsoft.com/office/drawing/2014/main" val="20001"/>
                    </a:ext>
                  </a:extLst>
                </a:gridCol>
                <a:gridCol w="3797935">
                  <a:extLst>
                    <a:ext uri="{9D8B030D-6E8A-4147-A177-3AD203B41FA5}">
                      <a16:colId xmlns:a16="http://schemas.microsoft.com/office/drawing/2014/main" val="20002"/>
                    </a:ext>
                  </a:extLst>
                </a:gridCol>
              </a:tblGrid>
              <a:tr h="439420">
                <a:tc>
                  <a:txBody>
                    <a:bodyPr/>
                    <a:lstStyle/>
                    <a:p>
                      <a:pPr indent="0" algn="ctr">
                        <a:lnSpc>
                          <a:spcPct val="140000"/>
                        </a:lnSpc>
                        <a:buNone/>
                      </a:pPr>
                      <a:r>
                        <a:rPr lang="en-US" sz="1600" dirty="0" err="1">
                          <a:latin typeface="微软雅黑" panose="020B0503020204020204" charset="-122"/>
                          <a:ea typeface="微软雅黑" panose="020B0503020204020204" charset="-122"/>
                          <a:cs typeface="微软雅黑" panose="020B0503020204020204" charset="-122"/>
                          <a:sym typeface="+mn-ea"/>
                        </a:rPr>
                        <a:t>Fragrance Beads</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Fragrance Beads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200 grams/ bottle</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79730">
                <a:tc>
                  <a:txBody>
                    <a:bodyPr/>
                    <a:lstStyle/>
                    <a:p>
                      <a:pPr indent="0" algn="ctr">
                        <a:lnSpc>
                          <a:spcPct val="130000"/>
                        </a:lnSpc>
                        <a:buNone/>
                      </a:pPr>
                      <a:r>
                        <a:rPr lang="en-US" altLang="zh-CN" sz="1600" dirty="0">
                          <a:latin typeface="微软雅黑" panose="020B0503020204020204" charset="-122"/>
                          <a:ea typeface="微软雅黑" panose="020B0503020204020204" charset="-122"/>
                          <a:cs typeface="微软雅黑" panose="020B0503020204020204" charset="-122"/>
                          <a:sym typeface="+mn-ea"/>
                        </a:rPr>
                        <a:t>Fragrance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Blue Campanula</a:t>
                      </a:r>
                      <a:r>
                        <a:rPr lang="zh-CN" sz="1200" dirty="0">
                          <a:latin typeface="微软雅黑" panose="020B0503020204020204" charset="-122"/>
                          <a:ea typeface="微软雅黑" panose="020B0503020204020204" charset="-122"/>
                          <a:cs typeface="微软雅黑" panose="020B0503020204020204" charset="-122"/>
                          <a:sym typeface="+mn-ea"/>
                        </a:rPr>
                        <a:t>、</a:t>
                      </a:r>
                      <a:r>
                        <a:rPr sz="1200" dirty="0">
                          <a:latin typeface="微软雅黑" panose="020B0503020204020204" charset="-122"/>
                          <a:ea typeface="微软雅黑" panose="020B0503020204020204" charset="-122"/>
                          <a:cs typeface="微软雅黑" panose="020B0503020204020204" charset="-122"/>
                          <a:sym typeface="+mn-ea"/>
                        </a:rPr>
                        <a:t> COCO</a:t>
                      </a:r>
                      <a:r>
                        <a:rPr lang="zh-CN" sz="1200" dirty="0">
                          <a:latin typeface="微软雅黑" panose="020B0503020204020204" charset="-122"/>
                          <a:ea typeface="微软雅黑" panose="020B0503020204020204" charset="-122"/>
                          <a:cs typeface="微软雅黑" panose="020B0503020204020204" charset="-122"/>
                          <a:sym typeface="+mn-ea"/>
                        </a:rPr>
                        <a:t>、</a:t>
                      </a:r>
                      <a:r>
                        <a:rPr sz="1200" dirty="0">
                          <a:latin typeface="微软雅黑" panose="020B0503020204020204" charset="-122"/>
                          <a:ea typeface="微软雅黑" panose="020B0503020204020204" charset="-122"/>
                          <a:cs typeface="微软雅黑" panose="020B0503020204020204" charset="-122"/>
                          <a:sym typeface="+mn-ea"/>
                        </a:rPr>
                        <a:t> Rose</a:t>
                      </a:r>
                    </a:p>
                    <a:p>
                      <a:pPr indent="0">
                        <a:lnSpc>
                          <a:spcPct val="150000"/>
                        </a:lnSpc>
                        <a:buNone/>
                      </a:pPr>
                      <a:r>
                        <a:rPr lang="en-US" altLang="zh-CN" sz="1200" dirty="0">
                          <a:latin typeface="微软雅黑" panose="020B0503020204020204" charset="-122"/>
                          <a:ea typeface="微软雅黑" panose="020B0503020204020204" charset="-122"/>
                        </a:rPr>
                        <a:t> </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baseline="0" dirty="0">
                          <a:solidFill>
                            <a:schemeClr val="tx1"/>
                          </a:solidFill>
                          <a:latin typeface="微软雅黑" panose="020B0503020204020204" charset="-122"/>
                          <a:ea typeface="微软雅黑" panose="020B0503020204020204" charset="-122"/>
                          <a:cs typeface="微软雅黑" panose="020B0503020204020204" charset="-122"/>
                        </a:rPr>
                        <a:t>urea、</a:t>
                      </a:r>
                      <a:r>
                        <a:rPr lang="en-US" altLang="zh-CN" sz="1200" b="0" baseline="0" dirty="0">
                          <a:solidFill>
                            <a:schemeClr val="tx1"/>
                          </a:solidFill>
                          <a:latin typeface="微软雅黑" panose="020B0503020204020204" charset="-122"/>
                          <a:ea typeface="微软雅黑" panose="020B0503020204020204" charset="-122"/>
                          <a:cs typeface="微软雅黑" panose="020B0503020204020204" charset="-122"/>
                        </a:rPr>
                        <a:t> Perfume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65455">
                <a:tc>
                  <a:txBody>
                    <a:bodyPr/>
                    <a:lstStyle/>
                    <a:p>
                      <a:pPr indent="0" algn="ctr">
                        <a:lnSpc>
                          <a:spcPct val="160000"/>
                        </a:lnSpc>
                        <a:buNone/>
                      </a:pPr>
                      <a:r>
                        <a:rPr lang="en-US" sz="1600">
                          <a:latin typeface="微软雅黑" panose="020B0503020204020204" charset="-122"/>
                          <a:ea typeface="微软雅黑" panose="020B0503020204020204" charset="-122"/>
                          <a:cs typeface="微软雅黑" panose="020B0503020204020204" charset="-122"/>
                          <a:sym typeface="+mn-ea"/>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en-US" sz="1200" b="0" dirty="0">
                          <a:solidFill>
                            <a:schemeClr val="tx1"/>
                          </a:solidFill>
                          <a:latin typeface="微软雅黑" panose="020B0503020204020204" charset="-122"/>
                          <a:ea typeface="微软雅黑" panose="020B0503020204020204" charset="-122"/>
                          <a:cs typeface="微软雅黑" panose="020B0503020204020204" charset="-122"/>
                        </a:rPr>
                        <a:t>Fragrance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dirty="0">
                          <a:effectLst/>
                          <a:latin typeface="微软雅黑" panose="020B0503020204020204" charset="-122"/>
                          <a:ea typeface="微软雅黑" panose="020B0503020204020204" charset="-122"/>
                          <a:sym typeface="+mn-ea"/>
                        </a:rPr>
                        <a:t>Open the bottle cap, pour the beads into the cap, take about 20-40g, if you want the clothes to be more fragrant, you can also add a little more, then pour them directly into the inner drum of the washing machine, and then put the clothes in. Finally, pour in an appropriate amount of laundry detergent or washing powder, and then start washing clothes.</a:t>
                      </a:r>
                      <a:endParaRPr lang="en-US" sz="1200" dirty="0">
                        <a:effectLst/>
                        <a:latin typeface="微软雅黑" panose="020B0503020204020204" charset="-122"/>
                        <a:ea typeface="微软雅黑" panose="020B0503020204020204" charset="-122"/>
                        <a:cs typeface="微软雅黑" panose="020B0503020204020204" charset="-122"/>
                        <a:sym typeface="+mn-ea"/>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r h="386715">
                <a:tc>
                  <a:txBody>
                    <a:bodyPr/>
                    <a:lstStyle/>
                    <a:p>
                      <a:pPr indent="0" algn="ctr">
                        <a:lnSpc>
                          <a:spcPct val="130000"/>
                        </a:lnSpc>
                        <a:buNone/>
                      </a:pPr>
                      <a:r>
                        <a:rPr lang="en-US" altLang="en-US" sz="1600">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a:lnSpc>
                          <a:spcPct val="15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Q/TLJ005-2021</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6"/>
                  </a:ext>
                </a:extLst>
              </a:tr>
            </a:tbl>
          </a:graphicData>
        </a:graphic>
      </p:graphicFrame>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327" y="2299124"/>
            <a:ext cx="2740546" cy="2541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21</a:t>
            </a:r>
          </a:p>
        </p:txBody>
      </p:sp>
      <p:graphicFrame>
        <p:nvGraphicFramePr>
          <p:cNvPr id="21" name="表格 20"/>
          <p:cNvGraphicFramePr/>
          <p:nvPr>
            <p:custDataLst>
              <p:tags r:id="rId1"/>
            </p:custDataLst>
          </p:nvPr>
        </p:nvGraphicFramePr>
        <p:xfrm>
          <a:off x="4088765" y="1621790"/>
          <a:ext cx="7069455" cy="4298633"/>
        </p:xfrm>
        <a:graphic>
          <a:graphicData uri="http://schemas.openxmlformats.org/drawingml/2006/table">
            <a:tbl>
              <a:tblPr firstRow="1" bandRow="1">
                <a:tableStyleId>{5940675A-B579-460E-94D1-54222C63F5DA}</a:tableStyleId>
              </a:tblPr>
              <a:tblGrid>
                <a:gridCol w="1510030">
                  <a:extLst>
                    <a:ext uri="{9D8B030D-6E8A-4147-A177-3AD203B41FA5}">
                      <a16:colId xmlns:a16="http://schemas.microsoft.com/office/drawing/2014/main" val="20000"/>
                    </a:ext>
                  </a:extLst>
                </a:gridCol>
                <a:gridCol w="1797050">
                  <a:extLst>
                    <a:ext uri="{9D8B030D-6E8A-4147-A177-3AD203B41FA5}">
                      <a16:colId xmlns:a16="http://schemas.microsoft.com/office/drawing/2014/main" val="20001"/>
                    </a:ext>
                  </a:extLst>
                </a:gridCol>
                <a:gridCol w="3762375">
                  <a:extLst>
                    <a:ext uri="{9D8B030D-6E8A-4147-A177-3AD203B41FA5}">
                      <a16:colId xmlns:a16="http://schemas.microsoft.com/office/drawing/2014/main" val="20002"/>
                    </a:ext>
                  </a:extLst>
                </a:gridCol>
              </a:tblGrid>
              <a:tr h="451485">
                <a:tc>
                  <a:txBody>
                    <a:bodyPr/>
                    <a:lstStyle/>
                    <a:p>
                      <a:pPr indent="0" algn="ctr">
                        <a:lnSpc>
                          <a:spcPct val="15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Fragrance Beads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5295">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200 g</a:t>
                      </a:r>
                      <a:r>
                        <a:rPr lang="en-US" sz="1200" b="0" dirty="0">
                          <a:solidFill>
                            <a:schemeClr val="tx1"/>
                          </a:solidFill>
                          <a:latin typeface="微软雅黑" panose="020B0503020204020204" charset="-122"/>
                          <a:ea typeface="微软雅黑" panose="020B0503020204020204" charset="-122"/>
                          <a:cs typeface="微软雅黑" panose="020B0503020204020204" charset="-122"/>
                        </a:rPr>
                        <a:t>rams/ bottle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endParaRPr lang="en-US" altLang="zh-CN"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00685">
                <a:tc>
                  <a:txBody>
                    <a:bodyPr/>
                    <a:lstStyle/>
                    <a:p>
                      <a:pPr indent="0" algn="ctr">
                        <a:lnSpc>
                          <a:spcPct val="130000"/>
                        </a:lnSpc>
                        <a:buNone/>
                      </a:pPr>
                      <a:r>
                        <a:rPr lang="en-US" altLang="zh-CN" sz="1600" b="0" dirty="0">
                          <a:solidFill>
                            <a:schemeClr val="tx1"/>
                          </a:solidFill>
                          <a:latin typeface="微软雅黑" panose="020B0503020204020204" charset="-122"/>
                          <a:ea typeface="微软雅黑" panose="020B0503020204020204" charset="-122"/>
                          <a:cs typeface="微软雅黑" panose="020B0503020204020204" charset="-122"/>
                        </a:rPr>
                        <a:t>Fragrance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Blue Campanula</a:t>
                      </a:r>
                      <a:r>
                        <a:rPr lang="zh-CN" sz="1200" dirty="0">
                          <a:latin typeface="微软雅黑" panose="020B0503020204020204" charset="-122"/>
                          <a:ea typeface="微软雅黑" panose="020B0503020204020204" charset="-122"/>
                          <a:cs typeface="微软雅黑" panose="020B0503020204020204" charset="-122"/>
                          <a:sym typeface="+mn-ea"/>
                        </a:rPr>
                        <a:t>、</a:t>
                      </a:r>
                      <a:r>
                        <a:rPr sz="1200" dirty="0">
                          <a:latin typeface="微软雅黑" panose="020B0503020204020204" charset="-122"/>
                          <a:ea typeface="微软雅黑" panose="020B0503020204020204" charset="-122"/>
                          <a:cs typeface="微软雅黑" panose="020B0503020204020204" charset="-122"/>
                          <a:sym typeface="+mn-ea"/>
                        </a:rPr>
                        <a:t> COCO</a:t>
                      </a:r>
                      <a:r>
                        <a:rPr lang="zh-CN" sz="1200" dirty="0">
                          <a:latin typeface="微软雅黑" panose="020B0503020204020204" charset="-122"/>
                          <a:ea typeface="微软雅黑" panose="020B0503020204020204" charset="-122"/>
                          <a:cs typeface="微软雅黑" panose="020B0503020204020204" charset="-122"/>
                          <a:sym typeface="+mn-ea"/>
                        </a:rPr>
                        <a:t>、</a:t>
                      </a:r>
                      <a:r>
                        <a:rPr sz="1200" dirty="0">
                          <a:latin typeface="微软雅黑" panose="020B0503020204020204" charset="-122"/>
                          <a:ea typeface="微软雅黑" panose="020B0503020204020204" charset="-122"/>
                          <a:cs typeface="微软雅黑" panose="020B0503020204020204" charset="-122"/>
                          <a:sym typeface="+mn-ea"/>
                        </a:rPr>
                        <a:t> Rose</a:t>
                      </a:r>
                      <a:r>
                        <a:rPr lang="en-US" altLang="zh-CN" sz="1200" dirty="0">
                          <a:latin typeface="微软雅黑" panose="020B0503020204020204" charset="-122"/>
                          <a:ea typeface="微软雅黑" panose="020B0503020204020204" charset="-122"/>
                        </a:rPr>
                        <a:t> </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610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dirty="0">
                          <a:latin typeface="微软雅黑" panose="020B0503020204020204" charset="-122"/>
                          <a:ea typeface="微软雅黑" panose="020B0503020204020204" charset="-122"/>
                          <a:cs typeface="微软雅黑" panose="020B0503020204020204" charset="-122"/>
                          <a:sym typeface="+mn-ea"/>
                        </a:rPr>
                        <a:t>urea、</a:t>
                      </a:r>
                      <a:r>
                        <a:rPr lang="en-US" altLang="zh-CN" sz="1200" dirty="0">
                          <a:latin typeface="微软雅黑" panose="020B0503020204020204" charset="-122"/>
                          <a:ea typeface="微软雅黑" panose="020B0503020204020204" charset="-122"/>
                          <a:cs typeface="微软雅黑" panose="020B0503020204020204" charset="-122"/>
                          <a:sym typeface="+mn-ea"/>
                        </a:rPr>
                        <a:t> Perfume</a:t>
                      </a:r>
                      <a:endParaRPr lang="zh-CN"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88315">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en-US" sz="1200" dirty="0">
                          <a:latin typeface="微软雅黑" panose="020B0503020204020204" charset="-122"/>
                          <a:ea typeface="微软雅黑" panose="020B0503020204020204" charset="-122"/>
                          <a:cs typeface="微软雅黑" panose="020B0503020204020204" charset="-122"/>
                          <a:sym typeface="+mn-ea"/>
                        </a:rPr>
                        <a:t>Fragrance</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98679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dirty="0">
                          <a:effectLst/>
                          <a:latin typeface="微软雅黑" panose="020B0503020204020204" charset="-122"/>
                          <a:ea typeface="微软雅黑" panose="020B0503020204020204" charset="-122"/>
                          <a:sym typeface="+mn-ea"/>
                        </a:rPr>
                        <a:t>Open the bottle cap, pour the beads into the cap, take about 20-40g, if you want the clothes to be more fragrant, you can also add a little more, then pour them directly into the inner drum of the washing machine, and then put the clothes in. Finally, pour in an appropriate amount of laundry detergent or washing powder, and then start washing clothes.</a:t>
                      </a:r>
                      <a:endParaRPr lang="zh-CN" altLang="en-US" sz="1200" dirty="0">
                        <a:latin typeface="微软雅黑" panose="020B0503020204020204" charset="-122"/>
                        <a:ea typeface="微软雅黑" panose="020B0503020204020204" charset="-122"/>
                        <a:cs typeface="微软雅黑" panose="020B0503020204020204" charset="-122"/>
                        <a:sym typeface="+mn-ea"/>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r h="397510">
                <a:tc>
                  <a:txBody>
                    <a:bodyPr/>
                    <a:lstStyle/>
                    <a:p>
                      <a:pPr indent="0" algn="ctr">
                        <a:lnSpc>
                          <a:spcPct val="130000"/>
                        </a:lnSpc>
                        <a:buNone/>
                      </a:pPr>
                      <a:r>
                        <a:rPr lang="en-US" altLang="en-US" sz="1600">
                          <a:latin typeface="微软雅黑" panose="020B0503020204020204" charset="-122"/>
                          <a:ea typeface="微软雅黑" panose="020B0503020204020204" charset="-122"/>
                          <a:cs typeface="微软雅黑" panose="020B0503020204020204" charset="-122"/>
                          <a:sym typeface="+mn-ea"/>
                        </a:rPr>
                        <a:t>Executive standard</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a:lnSpc>
                          <a:spcPct val="15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Q/TLJ005-2021</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6"/>
                  </a:ext>
                </a:extLst>
              </a:tr>
            </a:tbl>
          </a:graphicData>
        </a:graphic>
      </p:graphicFrame>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380" y="1718896"/>
            <a:ext cx="3110364" cy="3055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93106" y="62639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22</a:t>
            </a:r>
          </a:p>
        </p:txBody>
      </p:sp>
      <p:graphicFrame>
        <p:nvGraphicFramePr>
          <p:cNvPr id="21" name="表格 20"/>
          <p:cNvGraphicFramePr/>
          <p:nvPr>
            <p:custDataLst>
              <p:tags r:id="rId1"/>
            </p:custDataLst>
          </p:nvPr>
        </p:nvGraphicFramePr>
        <p:xfrm>
          <a:off x="3846830" y="1649095"/>
          <a:ext cx="7290435" cy="4410774"/>
        </p:xfrm>
        <a:graphic>
          <a:graphicData uri="http://schemas.openxmlformats.org/drawingml/2006/table">
            <a:tbl>
              <a:tblPr firstRow="1" bandRow="1">
                <a:tableStyleId>{5940675A-B579-460E-94D1-54222C63F5DA}</a:tableStyleId>
              </a:tblPr>
              <a:tblGrid>
                <a:gridCol w="1557655">
                  <a:extLst>
                    <a:ext uri="{9D8B030D-6E8A-4147-A177-3AD203B41FA5}">
                      <a16:colId xmlns:a16="http://schemas.microsoft.com/office/drawing/2014/main" val="20000"/>
                    </a:ext>
                  </a:extLst>
                </a:gridCol>
                <a:gridCol w="2063750">
                  <a:extLst>
                    <a:ext uri="{9D8B030D-6E8A-4147-A177-3AD203B41FA5}">
                      <a16:colId xmlns:a16="http://schemas.microsoft.com/office/drawing/2014/main" val="20001"/>
                    </a:ext>
                  </a:extLst>
                </a:gridCol>
                <a:gridCol w="3669030">
                  <a:extLst>
                    <a:ext uri="{9D8B030D-6E8A-4147-A177-3AD203B41FA5}">
                      <a16:colId xmlns:a16="http://schemas.microsoft.com/office/drawing/2014/main" val="20002"/>
                    </a:ext>
                  </a:extLst>
                </a:gridCol>
              </a:tblGrid>
              <a:tr h="459105">
                <a:tc>
                  <a:txBody>
                    <a:bodyPr/>
                    <a:lstStyle/>
                    <a:p>
                      <a:pPr indent="0" algn="ctr">
                        <a:lnSpc>
                          <a:spcPct val="14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3 in 1 Laundry Pods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zh-CN" altLang="en-US" sz="1200">
                          <a:latin typeface="微软雅黑" panose="020B0503020204020204" charset="-122"/>
                          <a:ea typeface="微软雅黑" panose="020B0503020204020204" charset="-122"/>
                          <a:cs typeface="微软雅黑" panose="020B0503020204020204" charset="-122"/>
                          <a:sym typeface="+mn-ea"/>
                        </a:rPr>
                        <a:t>Commodity attributes</a:t>
                      </a:r>
                      <a:r>
                        <a:rPr lang="en-US" altLang="zh-CN" sz="1200">
                          <a:latin typeface="微软雅黑" panose="020B0503020204020204" charset="-122"/>
                          <a:ea typeface="微软雅黑" panose="020B0503020204020204" charset="-122"/>
                          <a:cs typeface="微软雅黑" panose="020B0503020204020204" charset="-122"/>
                          <a:sym typeface="+mn-ea"/>
                        </a:rPr>
                        <a:t>:</a:t>
                      </a:r>
                      <a:r>
                        <a:rPr lang="zh-CN" altLang="en-US" sz="1200">
                          <a:latin typeface="微软雅黑" panose="020B0503020204020204" charset="-122"/>
                          <a:ea typeface="微软雅黑" panose="020B0503020204020204" charset="-122"/>
                          <a:cs typeface="微软雅黑" panose="020B0503020204020204" charset="-122"/>
                          <a:sym typeface="+mn-ea"/>
                        </a:rPr>
                        <a:t> </a:t>
                      </a:r>
                      <a:r>
                        <a:rPr lang="en-US" altLang="zh-CN" sz="1200">
                          <a:latin typeface="微软雅黑" panose="020B0503020204020204" charset="-122"/>
                          <a:ea typeface="微软雅黑" panose="020B0503020204020204" charset="-122"/>
                          <a:cs typeface="微软雅黑" panose="020B0503020204020204" charset="-122"/>
                          <a:sym typeface="+mn-ea"/>
                        </a:rPr>
                        <a:t>h</a:t>
                      </a:r>
                      <a:r>
                        <a:rPr lang="zh-CN" altLang="en-US"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3905">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sz="1200" b="0" dirty="0">
                          <a:solidFill>
                            <a:schemeClr val="tx1"/>
                          </a:solidFill>
                          <a:latin typeface="微软雅黑" panose="020B0503020204020204" charset="-122"/>
                          <a:ea typeface="微软雅黑" panose="020B0503020204020204" charset="-122"/>
                          <a:cs typeface="微软雅黑" panose="020B0503020204020204" charset="-122"/>
                        </a:rPr>
                        <a:t>30</a:t>
                      </a:r>
                      <a:r>
                        <a:rPr lang="en-US" sz="1200" b="0" dirty="0">
                          <a:solidFill>
                            <a:schemeClr val="tx1"/>
                          </a:solidFill>
                          <a:latin typeface="微软雅黑" panose="020B0503020204020204" charset="-122"/>
                          <a:ea typeface="微软雅黑" panose="020B0503020204020204" charset="-122"/>
                          <a:cs typeface="微软雅黑" panose="020B0503020204020204" charset="-122"/>
                        </a:rPr>
                        <a:t>pcs/</a:t>
                      </a:r>
                      <a:r>
                        <a:rPr sz="1200" b="0" dirty="0">
                          <a:solidFill>
                            <a:schemeClr val="tx1"/>
                          </a:solidFill>
                          <a:latin typeface="微软雅黑" panose="020B0503020204020204" charset="-122"/>
                          <a:ea typeface="微软雅黑" panose="020B0503020204020204" charset="-122"/>
                          <a:cs typeface="微软雅黑" panose="020B0503020204020204" charset="-122"/>
                        </a:rPr>
                        <a:t> box</a:t>
                      </a:r>
                      <a:r>
                        <a:rPr lang="en-US" sz="1200" b="0" dirty="0">
                          <a:solidFill>
                            <a:schemeClr val="tx1"/>
                          </a:solidFill>
                          <a:latin typeface="微软雅黑" panose="020B0503020204020204" charset="-122"/>
                          <a:ea typeface="微软雅黑" panose="020B0503020204020204" charset="-122"/>
                          <a:cs typeface="微软雅黑" panose="020B0503020204020204" charset="-122"/>
                        </a:rPr>
                        <a:t> or </a:t>
                      </a:r>
                      <a:r>
                        <a:rPr sz="1200" b="0" dirty="0">
                          <a:solidFill>
                            <a:schemeClr val="tx1"/>
                          </a:solidFill>
                          <a:latin typeface="微软雅黑" panose="020B0503020204020204" charset="-122"/>
                          <a:ea typeface="微软雅黑" panose="020B0503020204020204" charset="-122"/>
                          <a:cs typeface="微软雅黑" panose="020B0503020204020204" charset="-122"/>
                        </a:rPr>
                        <a:t>9 </a:t>
                      </a:r>
                      <a:r>
                        <a:rPr lang="en-US" sz="1200" b="0" dirty="0">
                          <a:solidFill>
                            <a:schemeClr val="tx1"/>
                          </a:solidFill>
                          <a:latin typeface="微软雅黑" panose="020B0503020204020204" charset="-122"/>
                          <a:ea typeface="微软雅黑" panose="020B0503020204020204" charset="-122"/>
                          <a:cs typeface="微软雅黑" panose="020B0503020204020204" charset="-122"/>
                        </a:rPr>
                        <a:t>pcs/</a:t>
                      </a:r>
                      <a:r>
                        <a:rPr sz="1200" b="0" dirty="0">
                          <a:solidFill>
                            <a:schemeClr val="tx1"/>
                          </a:solidFill>
                          <a:latin typeface="微软雅黑" panose="020B0503020204020204" charset="-122"/>
                          <a:ea typeface="微软雅黑" panose="020B0503020204020204" charset="-122"/>
                          <a:cs typeface="微软雅黑" panose="020B0503020204020204" charset="-122"/>
                        </a:rPr>
                        <a:t>bag</a:t>
                      </a: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sz="1200" b="0" dirty="0">
                          <a:solidFill>
                            <a:schemeClr val="tx1"/>
                          </a:solidFill>
                          <a:latin typeface="微软雅黑" panose="020B0503020204020204" charset="-122"/>
                          <a:ea typeface="微软雅黑" panose="020B0503020204020204" charset="-122"/>
                          <a:cs typeface="微软雅黑" panose="020B0503020204020204" charset="-122"/>
                        </a:rPr>
                        <a:t>Customizable body color/fragrance</a:t>
                      </a: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07035">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All</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277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i="0" kern="1200" dirty="0">
                          <a:solidFill>
                            <a:schemeClr val="tx1"/>
                          </a:solidFill>
                          <a:effectLst/>
                          <a:latin typeface="微软雅黑" panose="020B0503020204020204" charset="-122"/>
                          <a:ea typeface="微软雅黑" panose="020B0503020204020204" charset="-122"/>
                          <a:cs typeface="+mn-cs"/>
                        </a:rPr>
                        <a:t>Surfactant, stabilizer, neutral agent, dispersant, clothing freshener, fragrance, protease, cellulase, amylase,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95935">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zh-CN" altLang="en-US" sz="1200" b="0" i="0" kern="1200" dirty="0">
                          <a:solidFill>
                            <a:schemeClr val="tx1"/>
                          </a:solidFill>
                          <a:effectLst/>
                          <a:latin typeface="微软雅黑" panose="020B0503020204020204" charset="-122"/>
                          <a:ea typeface="微软雅黑" panose="020B0503020204020204" charset="-122"/>
                          <a:cs typeface="+mn-cs"/>
                        </a:rPr>
                        <a:t>Fragrant smell, soft and thick texture, mild in nature and not harmful to clothes, unique low-foam concentrated color-locking formula, easier to rinse, condensed beads dissolve in water without residue, and can effectively and quickly remove stubborn stains to make clothes clean as new</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128016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r>
                        <a:rPr sz="1200" b="0" i="0" kern="1200" dirty="0">
                          <a:solidFill>
                            <a:schemeClr val="tx1"/>
                          </a:solidFill>
                          <a:effectLst/>
                          <a:latin typeface="微软雅黑" panose="020B0503020204020204" charset="-122"/>
                          <a:ea typeface="微软雅黑" panose="020B0503020204020204" charset="-122"/>
                          <a:cs typeface="+mn-cs"/>
                        </a:rPr>
                        <a:t>1. One laundry beads can clean 3-5 pieces of clothes</a:t>
                      </a:r>
                    </a:p>
                    <a:p>
                      <a:r>
                        <a:rPr sz="1200" b="0" i="0" kern="1200" dirty="0">
                          <a:solidFill>
                            <a:schemeClr val="tx1"/>
                          </a:solidFill>
                          <a:effectLst/>
                          <a:latin typeface="微软雅黑" panose="020B0503020204020204" charset="-122"/>
                          <a:ea typeface="微软雅黑" panose="020B0503020204020204" charset="-122"/>
                          <a:cs typeface="+mn-cs"/>
                        </a:rPr>
                        <a:t>2. Take out the laundry beads: do not cut or tear the laundry beads</a:t>
                      </a:r>
                    </a:p>
                    <a:p>
                      <a:r>
                        <a:rPr sz="1200" b="0" i="0" kern="1200" dirty="0">
                          <a:solidFill>
                            <a:schemeClr val="tx1"/>
                          </a:solidFill>
                          <a:effectLst/>
                          <a:latin typeface="微软雅黑" panose="020B0503020204020204" charset="-122"/>
                          <a:ea typeface="微软雅黑" panose="020B0503020204020204" charset="-122"/>
                          <a:cs typeface="+mn-cs"/>
                        </a:rPr>
                        <a:t>3. Put the laundry beads into the drum: do not put the laundry beads into the material box (the product may be stuck in the material box and block/block the running water)</a:t>
                      </a:r>
                    </a:p>
                    <a:p>
                      <a:r>
                        <a:rPr sz="1200" b="0" i="0" kern="1200" dirty="0">
                          <a:solidFill>
                            <a:schemeClr val="tx1"/>
                          </a:solidFill>
                          <a:effectLst/>
                          <a:latin typeface="微软雅黑" panose="020B0503020204020204" charset="-122"/>
                          <a:ea typeface="微软雅黑" panose="020B0503020204020204" charset="-122"/>
                          <a:cs typeface="+mn-cs"/>
                        </a:rPr>
                        <a:t>4. Pour in the clothes to start the laundry process: the outer membrane of the laundry beads is soluble in water and there is no residue after washing.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628" y="1412006"/>
            <a:ext cx="2641493" cy="249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1686" y="4020411"/>
            <a:ext cx="1811401" cy="2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23</a:t>
            </a:r>
          </a:p>
        </p:txBody>
      </p:sp>
      <p:graphicFrame>
        <p:nvGraphicFramePr>
          <p:cNvPr id="21" name="表格 20"/>
          <p:cNvGraphicFramePr/>
          <p:nvPr>
            <p:custDataLst>
              <p:tags r:id="rId1"/>
            </p:custDataLst>
          </p:nvPr>
        </p:nvGraphicFramePr>
        <p:xfrm>
          <a:off x="4345940" y="1649095"/>
          <a:ext cx="6791325" cy="3458845"/>
        </p:xfrm>
        <a:graphic>
          <a:graphicData uri="http://schemas.openxmlformats.org/drawingml/2006/table">
            <a:tbl>
              <a:tblPr firstRow="1" bandRow="1">
                <a:tableStyleId>{5940675A-B579-460E-94D1-54222C63F5DA}</a:tableStyleId>
              </a:tblPr>
              <a:tblGrid>
                <a:gridCol w="1530350">
                  <a:extLst>
                    <a:ext uri="{9D8B030D-6E8A-4147-A177-3AD203B41FA5}">
                      <a16:colId xmlns:a16="http://schemas.microsoft.com/office/drawing/2014/main" val="20000"/>
                    </a:ext>
                  </a:extLst>
                </a:gridCol>
                <a:gridCol w="1607185">
                  <a:extLst>
                    <a:ext uri="{9D8B030D-6E8A-4147-A177-3AD203B41FA5}">
                      <a16:colId xmlns:a16="http://schemas.microsoft.com/office/drawing/2014/main" val="20001"/>
                    </a:ext>
                  </a:extLst>
                </a:gridCol>
                <a:gridCol w="3653790">
                  <a:extLst>
                    <a:ext uri="{9D8B030D-6E8A-4147-A177-3AD203B41FA5}">
                      <a16:colId xmlns:a16="http://schemas.microsoft.com/office/drawing/2014/main" val="20002"/>
                    </a:ext>
                  </a:extLst>
                </a:gridCol>
              </a:tblGrid>
              <a:tr h="439420">
                <a:tc>
                  <a:txBody>
                    <a:bodyPr/>
                    <a:lstStyle/>
                    <a:p>
                      <a:pPr indent="0" algn="ctr">
                        <a:lnSpc>
                          <a:spcPct val="15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Dishwasher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S</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pecial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D</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ishwash</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er</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P</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owder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b="0">
                          <a:solidFill>
                            <a:schemeClr val="tx1"/>
                          </a:solidFill>
                          <a:latin typeface="微软雅黑" panose="020B0503020204020204" charset="-122"/>
                          <a:ea typeface="微软雅黑" panose="020B0503020204020204" charset="-122"/>
                          <a:cs typeface="微软雅黑" panose="020B0503020204020204" charset="-122"/>
                        </a:rPr>
                        <a:t>Commodity attributes</a:t>
                      </a:r>
                      <a:r>
                        <a:rPr lang="en-US" sz="1200" b="0">
                          <a:solidFill>
                            <a:schemeClr val="tx1"/>
                          </a:solidFill>
                          <a:latin typeface="微软雅黑" panose="020B0503020204020204" charset="-122"/>
                          <a:ea typeface="微软雅黑" panose="020B0503020204020204" charset="-122"/>
                          <a:cs typeface="微软雅黑" panose="020B0503020204020204" charset="-122"/>
                        </a:rPr>
                        <a:t>:</a:t>
                      </a:r>
                      <a:r>
                        <a:rPr sz="1200" b="0">
                          <a:solidFill>
                            <a:schemeClr val="tx1"/>
                          </a:solidFill>
                          <a:latin typeface="微软雅黑" panose="020B0503020204020204" charset="-122"/>
                          <a:ea typeface="微软雅黑" panose="020B0503020204020204" charset="-122"/>
                          <a:cs typeface="微软雅黑" panose="020B0503020204020204" charset="-122"/>
                        </a:rPr>
                        <a:t> </a:t>
                      </a:r>
                      <a:r>
                        <a:rPr lang="en-US" sz="1200" b="0">
                          <a:solidFill>
                            <a:schemeClr val="tx1"/>
                          </a:solidFill>
                          <a:latin typeface="微软雅黑" panose="020B0503020204020204" charset="-122"/>
                          <a:ea typeface="微软雅黑" panose="020B0503020204020204" charset="-122"/>
                          <a:cs typeface="微软雅黑" panose="020B0503020204020204" charset="-122"/>
                        </a:rPr>
                        <a:t>h</a:t>
                      </a:r>
                      <a:r>
                        <a:rPr sz="1200" b="0">
                          <a:solidFill>
                            <a:schemeClr val="tx1"/>
                          </a:solidFill>
                          <a:latin typeface="微软雅黑" panose="020B0503020204020204" charset="-122"/>
                          <a:ea typeface="微软雅黑" panose="020B0503020204020204" charset="-122"/>
                          <a:cs typeface="微软雅黑" panose="020B0503020204020204" charset="-122"/>
                        </a:rPr>
                        <a:t>ousehold cleaning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5765">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1KG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7973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Can be customized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b="0">
                          <a:solidFill>
                            <a:schemeClr val="tx1"/>
                          </a:solidFill>
                          <a:latin typeface="微软雅黑" panose="020B0503020204020204" charset="-122"/>
                          <a:ea typeface="微软雅黑" panose="020B0503020204020204" charset="-122"/>
                          <a:cs typeface="微软雅黑" panose="020B0503020204020204" charset="-122"/>
                        </a:rPr>
                        <a:t>Soda ash, sodium citrate, amino acid active agent, biological enzyme,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a:latin typeface="微软雅黑" panose="020B0503020204020204" charset="-122"/>
                          <a:ea typeface="微软雅黑" panose="020B0503020204020204" charset="-122"/>
                          <a:cs typeface="微软雅黑" panose="020B0503020204020204" charset="-122"/>
                          <a:sym typeface="+mn-ea"/>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en-US" altLang="zh-CN" sz="1200" b="0" dirty="0" err="1">
                          <a:solidFill>
                            <a:schemeClr val="tx1"/>
                          </a:solidFill>
                          <a:latin typeface="微软雅黑" panose="020B0503020204020204" charset="-122"/>
                          <a:ea typeface="微软雅黑" panose="020B0503020204020204" charset="-122"/>
                          <a:cs typeface="微软雅黑" panose="020B0503020204020204" charset="-122"/>
                        </a:rPr>
                        <a:t>Concentrated decontamination, water softening, bright tableware, odor removal, safe and no residue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dirty="0">
                          <a:latin typeface="微软雅黑" panose="020B0503020204020204" charset="-122"/>
                          <a:ea typeface="微软雅黑" panose="020B0503020204020204" charset="-122"/>
                          <a:cs typeface="微软雅黑" panose="020B0503020204020204" charset="-122"/>
                          <a:sym typeface="+mn-ea"/>
                        </a:rPr>
                        <a:t>Refer to the dishwasher instructions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389" y="1556238"/>
            <a:ext cx="3029704" cy="444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7342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24</a:t>
            </a:r>
          </a:p>
        </p:txBody>
      </p:sp>
      <p:graphicFrame>
        <p:nvGraphicFramePr>
          <p:cNvPr id="21" name="表格 20"/>
          <p:cNvGraphicFramePr/>
          <p:nvPr>
            <p:custDataLst>
              <p:tags r:id="rId1"/>
            </p:custDataLst>
          </p:nvPr>
        </p:nvGraphicFramePr>
        <p:xfrm>
          <a:off x="4345940" y="1649095"/>
          <a:ext cx="6791325" cy="3048000"/>
        </p:xfrm>
        <a:graphic>
          <a:graphicData uri="http://schemas.openxmlformats.org/drawingml/2006/table">
            <a:tbl>
              <a:tblPr firstRow="1" bandRow="1">
                <a:tableStyleId>{5940675A-B579-460E-94D1-54222C63F5DA}</a:tableStyleId>
              </a:tblPr>
              <a:tblGrid>
                <a:gridCol w="1644650">
                  <a:extLst>
                    <a:ext uri="{9D8B030D-6E8A-4147-A177-3AD203B41FA5}">
                      <a16:colId xmlns:a16="http://schemas.microsoft.com/office/drawing/2014/main" val="20000"/>
                    </a:ext>
                  </a:extLst>
                </a:gridCol>
                <a:gridCol w="1829435">
                  <a:extLst>
                    <a:ext uri="{9D8B030D-6E8A-4147-A177-3AD203B41FA5}">
                      <a16:colId xmlns:a16="http://schemas.microsoft.com/office/drawing/2014/main" val="20001"/>
                    </a:ext>
                  </a:extLst>
                </a:gridCol>
                <a:gridCol w="3317240">
                  <a:extLst>
                    <a:ext uri="{9D8B030D-6E8A-4147-A177-3AD203B41FA5}">
                      <a16:colId xmlns:a16="http://schemas.microsoft.com/office/drawing/2014/main" val="20002"/>
                    </a:ext>
                  </a:extLst>
                </a:gridCol>
              </a:tblGrid>
              <a:tr h="439420">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Dishwasher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Tablet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20 grams/</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pc * 30 pcs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7973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8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Can be customized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Soda ash, sodium citrate, amino acid active agent, biological enzyme,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Concentrated decontamination, water softening, bright tableware, odor removal, safe and no residue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dirty="0">
                          <a:latin typeface="微软雅黑" panose="020B0503020204020204" charset="-122"/>
                          <a:ea typeface="微软雅黑" panose="020B0503020204020204" charset="-122"/>
                          <a:cs typeface="微软雅黑" panose="020B0503020204020204" charset="-122"/>
                          <a:sym typeface="+mn-ea"/>
                        </a:rPr>
                        <a:t>Refer to the dishwasher instructions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493" y="1916724"/>
            <a:ext cx="3326973" cy="2998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59130" cy="58356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25</a:t>
            </a:r>
          </a:p>
        </p:txBody>
      </p:sp>
      <p:graphicFrame>
        <p:nvGraphicFramePr>
          <p:cNvPr id="21" name="表格 20"/>
          <p:cNvGraphicFramePr/>
          <p:nvPr>
            <p:custDataLst>
              <p:tags r:id="rId1"/>
            </p:custDataLst>
          </p:nvPr>
        </p:nvGraphicFramePr>
        <p:xfrm>
          <a:off x="4345940" y="1649095"/>
          <a:ext cx="6791325" cy="4372357"/>
        </p:xfrm>
        <a:graphic>
          <a:graphicData uri="http://schemas.openxmlformats.org/drawingml/2006/table">
            <a:tbl>
              <a:tblPr firstRow="1" bandRow="1">
                <a:tableStyleId>{5940675A-B579-460E-94D1-54222C63F5DA}</a:tableStyleId>
              </a:tblPr>
              <a:tblGrid>
                <a:gridCol w="1443990">
                  <a:extLst>
                    <a:ext uri="{9D8B030D-6E8A-4147-A177-3AD203B41FA5}">
                      <a16:colId xmlns:a16="http://schemas.microsoft.com/office/drawing/2014/main" val="20000"/>
                    </a:ext>
                  </a:extLst>
                </a:gridCol>
                <a:gridCol w="1857375">
                  <a:extLst>
                    <a:ext uri="{9D8B030D-6E8A-4147-A177-3AD203B41FA5}">
                      <a16:colId xmlns:a16="http://schemas.microsoft.com/office/drawing/2014/main" val="20001"/>
                    </a:ext>
                  </a:extLst>
                </a:gridCol>
                <a:gridCol w="3489960">
                  <a:extLst>
                    <a:ext uri="{9D8B030D-6E8A-4147-A177-3AD203B41FA5}">
                      <a16:colId xmlns:a16="http://schemas.microsoft.com/office/drawing/2014/main" val="20002"/>
                    </a:ext>
                  </a:extLst>
                </a:gridCol>
              </a:tblGrid>
              <a:tr h="439420">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Effervescent Tea Scale Cleansing 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5 grams/pc * 20</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pcs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8989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Can be customized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Oxygen particles, sodium carbonate, soda ash, tartaric acid, CMC, TAED, PEG-6000 food grade imported, salt,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Clean tea</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cups, tea sets, feeding bottles and other containers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en-US" altLang="zh-CN" sz="1200" dirty="0">
                          <a:latin typeface="微软雅黑" panose="020B0503020204020204" charset="-122"/>
                          <a:ea typeface="微软雅黑" panose="020B0503020204020204" charset="-122"/>
                          <a:cs typeface="微软雅黑" panose="020B0503020204020204" charset="-122"/>
                          <a:sym typeface="+mn-ea"/>
                        </a:rPr>
                        <a:t>1. Add an appropriate amount of this product into an open container 2. Add 60-100 degrees of hot water, 1 liter of water is about 20 grams (1-2 tablets per ordinary container) 3. There are a lot of bubbles, and the tea stains begin to dissolve 4. .After waiting for about 10 minutes, take out the item and rinse it with water. 4. Remember not to cover the lid. 5. This product is only suitable for glass, porcelain, pottery, plastic, stainless steel and other metals (except aluminum, silver,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773" y="1954090"/>
            <a:ext cx="3009900" cy="33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25763"/>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26</a:t>
            </a:r>
          </a:p>
        </p:txBody>
      </p:sp>
      <p:graphicFrame>
        <p:nvGraphicFramePr>
          <p:cNvPr id="21" name="表格 20"/>
          <p:cNvGraphicFramePr/>
          <p:nvPr>
            <p:custDataLst>
              <p:tags r:id="rId1"/>
            </p:custDataLst>
          </p:nvPr>
        </p:nvGraphicFramePr>
        <p:xfrm>
          <a:off x="4469765" y="1649095"/>
          <a:ext cx="6791325" cy="4109085"/>
        </p:xfrm>
        <a:graphic>
          <a:graphicData uri="http://schemas.openxmlformats.org/drawingml/2006/table">
            <a:tbl>
              <a:tblPr firstRow="1" bandRow="1">
                <a:tableStyleId>{5940675A-B579-460E-94D1-54222C63F5DA}</a:tableStyleId>
              </a:tblPr>
              <a:tblGrid>
                <a:gridCol w="1482090">
                  <a:extLst>
                    <a:ext uri="{9D8B030D-6E8A-4147-A177-3AD203B41FA5}">
                      <a16:colId xmlns:a16="http://schemas.microsoft.com/office/drawing/2014/main" val="20000"/>
                    </a:ext>
                  </a:extLst>
                </a:gridCol>
                <a:gridCol w="1694815">
                  <a:extLst>
                    <a:ext uri="{9D8B030D-6E8A-4147-A177-3AD203B41FA5}">
                      <a16:colId xmlns:a16="http://schemas.microsoft.com/office/drawing/2014/main" val="20001"/>
                    </a:ext>
                  </a:extLst>
                </a:gridCol>
                <a:gridCol w="3614420">
                  <a:extLst>
                    <a:ext uri="{9D8B030D-6E8A-4147-A177-3AD203B41FA5}">
                      <a16:colId xmlns:a16="http://schemas.microsoft.com/office/drawing/2014/main" val="20002"/>
                    </a:ext>
                  </a:extLst>
                </a:gridCol>
              </a:tblGrid>
              <a:tr h="439420">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Toilet Cleaning Effervescent 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15 g</a:t>
                      </a:r>
                      <a:r>
                        <a:rPr lang="en-US" sz="1200" b="0" dirty="0">
                          <a:solidFill>
                            <a:schemeClr val="tx1"/>
                          </a:solidFill>
                          <a:latin typeface="微软雅黑" panose="020B0503020204020204" charset="-122"/>
                          <a:ea typeface="微软雅黑" panose="020B0503020204020204" charset="-122"/>
                          <a:cs typeface="微软雅黑" panose="020B0503020204020204" charset="-122"/>
                        </a:rPr>
                        <a:t>rams/pc * 12pcs</a:t>
                      </a:r>
                      <a:endParaRPr lang="zh-CN"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7973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Can be customized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b="0" dirty="0">
                          <a:solidFill>
                            <a:schemeClr val="tx1"/>
                          </a:solidFill>
                          <a:latin typeface="微软雅黑" panose="020B0503020204020204" charset="-122"/>
                          <a:ea typeface="微软雅黑" panose="020B0503020204020204" charset="-122"/>
                          <a:cs typeface="微软雅黑" panose="020B0503020204020204" charset="-122"/>
                        </a:rPr>
                        <a:t>Surfactant Rinse Agent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marL="0" marR="0" indent="0" algn="l" defTabSz="914400" rtl="0" eaLnBrk="1" fontAlgn="auto" latinLnBrk="0" hangingPunct="1">
                        <a:lnSpc>
                          <a:spcPct val="150000"/>
                        </a:lnSpc>
                        <a:spcBef>
                          <a:spcPts val="0"/>
                        </a:spcBef>
                        <a:spcAft>
                          <a:spcPts val="0"/>
                        </a:spcAft>
                        <a:buClrTx/>
                        <a:buSzTx/>
                        <a:buFontTx/>
                        <a:buNone/>
                        <a:defRPr/>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Strong decontamination, bactericidal and antibacterial, deodorizing and fragrant, not hurting the glaze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1. Open the package and remove the effervescent tablets</a:t>
                      </a:r>
                    </a:p>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2. Put it directly into the toilet or water tank</a:t>
                      </a:r>
                    </a:p>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3. Let stand for about 10 minutes, preferably overnight</a:t>
                      </a:r>
                    </a:p>
                    <a:p>
                      <a:pPr indent="0">
                        <a:lnSpc>
                          <a:spcPct val="150000"/>
                        </a:lnSpc>
                        <a:buNone/>
                      </a:pPr>
                      <a:r>
                        <a:rPr sz="1200" dirty="0">
                          <a:latin typeface="微软雅黑" panose="020B0503020204020204" charset="-122"/>
                          <a:ea typeface="微软雅黑" panose="020B0503020204020204" charset="-122"/>
                          <a:cs typeface="微软雅黑" panose="020B0503020204020204" charset="-122"/>
                          <a:sym typeface="+mn-ea"/>
                        </a:rPr>
                        <a:t>4. Rinse with the toilet brush</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191" y="1534990"/>
            <a:ext cx="3381963" cy="367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4366" y="62639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5400675" cy="460375"/>
          </a:xfrm>
          <a:prstGeom prst="rect">
            <a:avLst/>
          </a:prstGeom>
          <a:noFill/>
        </p:spPr>
        <p:txBody>
          <a:bodyPr wrap="none" rtlCol="0">
            <a:spAutoFit/>
          </a:bodyPr>
          <a:lstStyle/>
          <a:p>
            <a:pPr algn="l"/>
            <a:r>
              <a:rPr sz="2400" dirty="0">
                <a:latin typeface="汉仪中黑S" panose="02010600030101010101" pitchFamily="18" charset="-122"/>
                <a:ea typeface="汉仪中黑S" panose="02010600030101010101" pitchFamily="18" charset="-122"/>
                <a:sym typeface="+mn-ea"/>
              </a:rPr>
              <a:t>Product Introduction Pro-Easy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27</a:t>
            </a:r>
          </a:p>
        </p:txBody>
      </p:sp>
      <p:graphicFrame>
        <p:nvGraphicFramePr>
          <p:cNvPr id="21" name="表格 20"/>
          <p:cNvGraphicFramePr/>
          <p:nvPr>
            <p:custDataLst>
              <p:tags r:id="rId1"/>
            </p:custDataLst>
          </p:nvPr>
        </p:nvGraphicFramePr>
        <p:xfrm>
          <a:off x="4049395" y="1649095"/>
          <a:ext cx="7614285" cy="2747010"/>
        </p:xfrm>
        <a:graphic>
          <a:graphicData uri="http://schemas.openxmlformats.org/drawingml/2006/table">
            <a:tbl>
              <a:tblPr firstRow="1" bandRow="1">
                <a:tableStyleId>{5940675A-B579-460E-94D1-54222C63F5DA}</a:tableStyleId>
              </a:tblPr>
              <a:tblGrid>
                <a:gridCol w="1455420">
                  <a:extLst>
                    <a:ext uri="{9D8B030D-6E8A-4147-A177-3AD203B41FA5}">
                      <a16:colId xmlns:a16="http://schemas.microsoft.com/office/drawing/2014/main" val="20000"/>
                    </a:ext>
                  </a:extLst>
                </a:gridCol>
                <a:gridCol w="2639695">
                  <a:extLst>
                    <a:ext uri="{9D8B030D-6E8A-4147-A177-3AD203B41FA5}">
                      <a16:colId xmlns:a16="http://schemas.microsoft.com/office/drawing/2014/main" val="20001"/>
                    </a:ext>
                  </a:extLst>
                </a:gridCol>
                <a:gridCol w="3519170">
                  <a:extLst>
                    <a:ext uri="{9D8B030D-6E8A-4147-A177-3AD203B41FA5}">
                      <a16:colId xmlns:a16="http://schemas.microsoft.com/office/drawing/2014/main" val="20002"/>
                    </a:ext>
                  </a:extLst>
                </a:gridCol>
              </a:tblGrid>
              <a:tr h="439420">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sz="1200" b="0" dirty="0">
                          <a:solidFill>
                            <a:schemeClr val="tx1"/>
                          </a:solidFill>
                          <a:latin typeface="微软雅黑" panose="020B0503020204020204" charset="-122"/>
                          <a:ea typeface="微软雅黑" panose="020B0503020204020204" charset="-122"/>
                          <a:cs typeface="微软雅黑" panose="020B0503020204020204" charset="-122"/>
                        </a:rPr>
                        <a:t>Coffee Machine Cleaning Powder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p>
                      <a:pPr indent="0">
                        <a:lnSpc>
                          <a:spcPct val="150000"/>
                        </a:lnSpc>
                        <a:buNone/>
                      </a:pP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1KG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79730">
                <a:tc>
                  <a:txBody>
                    <a:bodyPr/>
                    <a:lstStyle/>
                    <a:p>
                      <a:pPr indent="0" algn="ctr">
                        <a:lnSpc>
                          <a:spcPct val="14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8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White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21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Citric acid, sodium percarbonate, maleic acid, sulfamic acid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algn="l">
                        <a:lnSpc>
                          <a:spcPct val="150000"/>
                        </a:lnSpc>
                        <a:buClrTx/>
                        <a:buSzTx/>
                        <a:buFontTx/>
                        <a:buNone/>
                      </a:pPr>
                      <a:r>
                        <a:rPr lang="zh-CN" altLang="zh-CN" sz="1200" b="0" dirty="0">
                          <a:latin typeface="微软雅黑" panose="020B0503020204020204" charset="-122"/>
                          <a:ea typeface="微软雅黑" panose="020B0503020204020204" charset="-122"/>
                          <a:cs typeface="微软雅黑" panose="020B0503020204020204" charset="-122"/>
                        </a:rPr>
                        <a:t>Clean the coffee grease, clean the brewer of the coffee machine, protect the internal pipeline of the coffee machine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algn="l">
                        <a:lnSpc>
                          <a:spcPct val="190000"/>
                        </a:lnSpc>
                        <a:buClrTx/>
                        <a:buSzTx/>
                        <a:buFontTx/>
                        <a:buNone/>
                      </a:pPr>
                      <a:r>
                        <a:rPr lang="zh-CN" altLang="en-US" sz="1200" dirty="0">
                          <a:latin typeface="微软雅黑" panose="020B0503020204020204" charset="-122"/>
                          <a:ea typeface="微软雅黑" panose="020B0503020204020204" charset="-122"/>
                          <a:cs typeface="微软雅黑" panose="020B0503020204020204" charset="-122"/>
                          <a:sym typeface="+mn-ea"/>
                        </a:rPr>
                        <a:t>Refer to the instruction manual of each coffee machine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521" y="1810850"/>
            <a:ext cx="3038475"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2639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6078855" cy="460375"/>
          </a:xfrm>
          <a:prstGeom prst="rect">
            <a:avLst/>
          </a:prstGeom>
          <a:noFill/>
        </p:spPr>
        <p:txBody>
          <a:bodyPr wrap="none" rtlCol="0">
            <a:spAutoFit/>
          </a:bodyPr>
          <a:lstStyle/>
          <a:p>
            <a:pPr algn="l"/>
            <a:r>
              <a:rPr sz="2400">
                <a:latin typeface="汉仪中黑S" panose="02010600030101010101" pitchFamily="18" charset="-122"/>
                <a:ea typeface="汉仪中黑S" panose="02010600030101010101" pitchFamily="18" charset="-122"/>
              </a:rPr>
              <a:t>Product introduction </a:t>
            </a:r>
            <a:r>
              <a:rPr lang="en-US" sz="2400">
                <a:latin typeface="汉仪中黑S" panose="02010600030101010101" pitchFamily="18" charset="-122"/>
                <a:ea typeface="汉仪中黑S" panose="02010600030101010101" pitchFamily="18" charset="-122"/>
              </a:rPr>
              <a:t>O</a:t>
            </a:r>
            <a:r>
              <a:rPr sz="2400">
                <a:latin typeface="汉仪中黑S" panose="02010600030101010101" pitchFamily="18" charset="-122"/>
                <a:ea typeface="汉仪中黑S" panose="02010600030101010101" pitchFamily="18" charset="-122"/>
              </a:rPr>
              <a:t>radess trade series</a:t>
            </a: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28</a:t>
            </a:r>
          </a:p>
        </p:txBody>
      </p:sp>
      <p:graphicFrame>
        <p:nvGraphicFramePr>
          <p:cNvPr id="21" name="表格 20"/>
          <p:cNvGraphicFramePr/>
          <p:nvPr>
            <p:custDataLst>
              <p:tags r:id="rId1"/>
            </p:custDataLst>
          </p:nvPr>
        </p:nvGraphicFramePr>
        <p:xfrm>
          <a:off x="4211955" y="1649095"/>
          <a:ext cx="7376160" cy="3053780"/>
        </p:xfrm>
        <a:graphic>
          <a:graphicData uri="http://schemas.openxmlformats.org/drawingml/2006/table">
            <a:tbl>
              <a:tblPr firstRow="1" bandRow="1">
                <a:tableStyleId>{5940675A-B579-460E-94D1-54222C63F5DA}</a:tableStyleId>
              </a:tblPr>
              <a:tblGrid>
                <a:gridCol w="1516380">
                  <a:extLst>
                    <a:ext uri="{9D8B030D-6E8A-4147-A177-3AD203B41FA5}">
                      <a16:colId xmlns:a16="http://schemas.microsoft.com/office/drawing/2014/main" val="20000"/>
                    </a:ext>
                  </a:extLst>
                </a:gridCol>
                <a:gridCol w="1108710">
                  <a:extLst>
                    <a:ext uri="{9D8B030D-6E8A-4147-A177-3AD203B41FA5}">
                      <a16:colId xmlns:a16="http://schemas.microsoft.com/office/drawing/2014/main" val="20001"/>
                    </a:ext>
                  </a:extLst>
                </a:gridCol>
                <a:gridCol w="1501140">
                  <a:extLst>
                    <a:ext uri="{9D8B030D-6E8A-4147-A177-3AD203B41FA5}">
                      <a16:colId xmlns:a16="http://schemas.microsoft.com/office/drawing/2014/main" val="20002"/>
                    </a:ext>
                  </a:extLst>
                </a:gridCol>
                <a:gridCol w="3249930">
                  <a:extLst>
                    <a:ext uri="{9D8B030D-6E8A-4147-A177-3AD203B41FA5}">
                      <a16:colId xmlns:a16="http://schemas.microsoft.com/office/drawing/2014/main" val="20003"/>
                    </a:ext>
                  </a:extLst>
                </a:gridCol>
              </a:tblGrid>
              <a:tr h="439420">
                <a:tc>
                  <a:txBody>
                    <a:bodyPr/>
                    <a:lstStyle/>
                    <a:p>
                      <a:pPr indent="0" algn="ctr">
                        <a:lnSpc>
                          <a:spcPct val="14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7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Coffee Machine Cleaning Tablets Aluminum Foil Tablet Packaging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5 grams * 8pcs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2 grams * 10pcs</a:t>
                      </a:r>
                      <a:endParaRPr 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7973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80000"/>
                        </a:lnSpc>
                        <a:buNone/>
                      </a:pPr>
                      <a:r>
                        <a:rPr lang="en-US" altLang="zh-CN" sz="1200" b="0">
                          <a:solidFill>
                            <a:schemeClr val="tx1"/>
                          </a:solidFill>
                          <a:latin typeface="微软雅黑" panose="020B0503020204020204" charset="-122"/>
                          <a:ea typeface="微软雅黑" panose="020B0503020204020204" charset="-122"/>
                          <a:cs typeface="微软雅黑" panose="020B0503020204020204" charset="-122"/>
                        </a:rPr>
                        <a:t>Can be customized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nSpc>
                          <a:spcPct val="15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 </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2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21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Citric acid, sodium percarbonate, maleic acid, sulfamic acid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algn="l">
                        <a:lnSpc>
                          <a:spcPct val="150000"/>
                        </a:lnSpc>
                        <a:buClrTx/>
                        <a:buSzTx/>
                        <a:buFontTx/>
                        <a:buNone/>
                      </a:pPr>
                      <a:r>
                        <a:rPr lang="zh-CN" sz="1200" b="0" dirty="0">
                          <a:latin typeface="微软雅黑" panose="020B0503020204020204" charset="-122"/>
                          <a:ea typeface="微软雅黑" panose="020B0503020204020204" charset="-122"/>
                          <a:cs typeface="微软雅黑" panose="020B0503020204020204" charset="-122"/>
                        </a:rPr>
                        <a:t>Clean the coffee grease, clean the brewer of the coffee machine, protect the internal pipeline of the coffee machine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algn="l">
                        <a:lnSpc>
                          <a:spcPct val="190000"/>
                        </a:lnSpc>
                        <a:buClrTx/>
                        <a:buSzTx/>
                        <a:buFontTx/>
                        <a:buNone/>
                      </a:pPr>
                      <a:r>
                        <a:rPr lang="zh-CN" altLang="en-US" sz="1200" dirty="0">
                          <a:latin typeface="微软雅黑" panose="020B0503020204020204" charset="-122"/>
                          <a:ea typeface="微软雅黑" panose="020B0503020204020204" charset="-122"/>
                          <a:cs typeface="微软雅黑" panose="020B0503020204020204" charset="-122"/>
                          <a:sym typeface="+mn-ea"/>
                        </a:rPr>
                        <a:t>Refer to the instruction manual of each coffee machine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987" y="1535830"/>
            <a:ext cx="3416544" cy="374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2639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6078855" cy="460375"/>
          </a:xfrm>
          <a:prstGeom prst="rect">
            <a:avLst/>
          </a:prstGeom>
          <a:noFill/>
        </p:spPr>
        <p:txBody>
          <a:bodyPr wrap="none" rtlCol="0">
            <a:spAutoFit/>
          </a:bodyPr>
          <a:lstStyle/>
          <a:p>
            <a:pPr algn="l"/>
            <a:r>
              <a:rPr sz="2400">
                <a:latin typeface="汉仪中黑S" panose="02010600030101010101" pitchFamily="18" charset="-122"/>
                <a:ea typeface="汉仪中黑S" panose="02010600030101010101" pitchFamily="18" charset="-122"/>
                <a:sym typeface="+mn-ea"/>
              </a:rPr>
              <a:t>Product introduction </a:t>
            </a:r>
            <a:r>
              <a:rPr lang="en-US" sz="2400">
                <a:latin typeface="汉仪中黑S" panose="02010600030101010101" pitchFamily="18" charset="-122"/>
                <a:ea typeface="汉仪中黑S" panose="02010600030101010101" pitchFamily="18" charset="-122"/>
                <a:sym typeface="+mn-ea"/>
              </a:rPr>
              <a:t>O</a:t>
            </a:r>
            <a:r>
              <a:rPr sz="2400">
                <a:latin typeface="汉仪中黑S" panose="02010600030101010101" pitchFamily="18" charset="-122"/>
                <a:ea typeface="汉仪中黑S" panose="02010600030101010101" pitchFamily="18" charset="-122"/>
                <a:sym typeface="+mn-ea"/>
              </a:rPr>
              <a:t>radess trade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29</a:t>
            </a:r>
          </a:p>
        </p:txBody>
      </p:sp>
      <p:graphicFrame>
        <p:nvGraphicFramePr>
          <p:cNvPr id="21" name="表格 20"/>
          <p:cNvGraphicFramePr/>
          <p:nvPr>
            <p:custDataLst>
              <p:tags r:id="rId1"/>
            </p:custDataLst>
          </p:nvPr>
        </p:nvGraphicFramePr>
        <p:xfrm>
          <a:off x="3505200" y="1649095"/>
          <a:ext cx="8034020" cy="3059430"/>
        </p:xfrm>
        <a:graphic>
          <a:graphicData uri="http://schemas.openxmlformats.org/drawingml/2006/table">
            <a:tbl>
              <a:tblPr firstRow="1" bandRow="1">
                <a:tableStyleId>{5940675A-B579-460E-94D1-54222C63F5DA}</a:tableStyleId>
              </a:tblPr>
              <a:tblGrid>
                <a:gridCol w="1504315">
                  <a:extLst>
                    <a:ext uri="{9D8B030D-6E8A-4147-A177-3AD203B41FA5}">
                      <a16:colId xmlns:a16="http://schemas.microsoft.com/office/drawing/2014/main" val="20000"/>
                    </a:ext>
                  </a:extLst>
                </a:gridCol>
                <a:gridCol w="1494790">
                  <a:extLst>
                    <a:ext uri="{9D8B030D-6E8A-4147-A177-3AD203B41FA5}">
                      <a16:colId xmlns:a16="http://schemas.microsoft.com/office/drawing/2014/main" val="20001"/>
                    </a:ext>
                  </a:extLst>
                </a:gridCol>
                <a:gridCol w="1643380">
                  <a:extLst>
                    <a:ext uri="{9D8B030D-6E8A-4147-A177-3AD203B41FA5}">
                      <a16:colId xmlns:a16="http://schemas.microsoft.com/office/drawing/2014/main" val="20002"/>
                    </a:ext>
                  </a:extLst>
                </a:gridCol>
                <a:gridCol w="3391535">
                  <a:extLst>
                    <a:ext uri="{9D8B030D-6E8A-4147-A177-3AD203B41FA5}">
                      <a16:colId xmlns:a16="http://schemas.microsoft.com/office/drawing/2014/main" val="20003"/>
                    </a:ext>
                  </a:extLst>
                </a:gridCol>
              </a:tblGrid>
              <a:tr h="621030">
                <a:tc>
                  <a:txBody>
                    <a:bodyPr/>
                    <a:lstStyle/>
                    <a:p>
                      <a:pPr indent="0" algn="ctr">
                        <a:lnSpc>
                          <a:spcPct val="18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B</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ottled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offee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M</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achine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leaning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b="0">
                          <a:solidFill>
                            <a:schemeClr val="tx1"/>
                          </a:solidFill>
                          <a:latin typeface="微软雅黑" panose="020B0503020204020204" charset="-122"/>
                          <a:ea typeface="微软雅黑" panose="020B0503020204020204" charset="-122"/>
                          <a:cs typeface="微软雅黑" panose="020B0503020204020204" charset="-122"/>
                        </a:rPr>
                        <a:t>Commodity attributes</a:t>
                      </a:r>
                      <a:r>
                        <a:rPr lang="en-US" sz="1200" b="0">
                          <a:solidFill>
                            <a:schemeClr val="tx1"/>
                          </a:solidFill>
                          <a:latin typeface="微软雅黑" panose="020B0503020204020204" charset="-122"/>
                          <a:ea typeface="微软雅黑" panose="020B0503020204020204" charset="-122"/>
                          <a:cs typeface="微软雅黑" panose="020B0503020204020204" charset="-122"/>
                        </a:rPr>
                        <a:t>:</a:t>
                      </a:r>
                      <a:r>
                        <a:rPr sz="1200" b="0">
                          <a:solidFill>
                            <a:schemeClr val="tx1"/>
                          </a:solidFill>
                          <a:latin typeface="微软雅黑" panose="020B0503020204020204" charset="-122"/>
                          <a:ea typeface="微软雅黑" panose="020B0503020204020204" charset="-122"/>
                          <a:cs typeface="微软雅黑" panose="020B0503020204020204" charset="-122"/>
                        </a:rPr>
                        <a:t> </a:t>
                      </a:r>
                      <a:r>
                        <a:rPr lang="en-US" sz="1200" b="0">
                          <a:solidFill>
                            <a:schemeClr val="tx1"/>
                          </a:solidFill>
                          <a:latin typeface="微软雅黑" panose="020B0503020204020204" charset="-122"/>
                          <a:ea typeface="微软雅黑" panose="020B0503020204020204" charset="-122"/>
                          <a:cs typeface="微软雅黑" panose="020B0503020204020204" charset="-122"/>
                        </a:rPr>
                        <a:t>h</a:t>
                      </a:r>
                      <a:r>
                        <a:rPr sz="1200" b="0">
                          <a:solidFill>
                            <a:schemeClr val="tx1"/>
                          </a:solidFill>
                          <a:latin typeface="微软雅黑" panose="020B0503020204020204" charset="-122"/>
                          <a:ea typeface="微软雅黑" panose="020B0503020204020204" charset="-122"/>
                          <a:cs typeface="微软雅黑" panose="020B0503020204020204" charset="-122"/>
                        </a:rPr>
                        <a:t>ousehold cleaning</a:t>
                      </a: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053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8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2 </a:t>
                      </a:r>
                      <a:r>
                        <a:rPr lang="en-US" altLang="zh-CN" sz="1200" dirty="0">
                          <a:latin typeface="微软雅黑" panose="020B0503020204020204" charset="-122"/>
                          <a:ea typeface="微软雅黑" panose="020B0503020204020204" charset="-122"/>
                          <a:cs typeface="微软雅黑" panose="020B0503020204020204" charset="-122"/>
                          <a:sym typeface="+mn-ea"/>
                        </a:rPr>
                        <a:t>grams*25pcs</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80000"/>
                        </a:lnSpc>
                        <a:buNone/>
                      </a:pPr>
                      <a:r>
                        <a:rPr lang="en-US" altLang="en-US" sz="1200" dirty="0">
                          <a:latin typeface="微软雅黑" panose="020B0503020204020204" charset="-122"/>
                          <a:ea typeface="微软雅黑" panose="020B0503020204020204" charset="-122"/>
                          <a:cs typeface="微软雅黑" panose="020B0503020204020204" charset="-122"/>
                          <a:sym typeface="+mn-ea"/>
                        </a:rPr>
                        <a:t>2 </a:t>
                      </a:r>
                      <a:r>
                        <a:rPr lang="en-US" altLang="zh-CN" sz="1200" dirty="0">
                          <a:latin typeface="微软雅黑" panose="020B0503020204020204" charset="-122"/>
                          <a:ea typeface="微软雅黑" panose="020B0503020204020204" charset="-122"/>
                          <a:cs typeface="微软雅黑" panose="020B0503020204020204" charset="-122"/>
                          <a:sym typeface="+mn-ea"/>
                        </a:rPr>
                        <a:t>grams * 50pcs</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8989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8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White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0710">
                <a:tc>
                  <a:txBody>
                    <a:bodyPr/>
                    <a:lstStyle/>
                    <a:p>
                      <a:pPr indent="0" algn="ctr">
                        <a:lnSpc>
                          <a:spcPct val="11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21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Citric acid, sodium percarbonate, maleic acid, sulfamic acid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54864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algn="l">
                        <a:lnSpc>
                          <a:spcPct val="150000"/>
                        </a:lnSpc>
                        <a:buClrTx/>
                        <a:buSzTx/>
                        <a:buFontTx/>
                        <a:buNone/>
                      </a:pPr>
                      <a:r>
                        <a:rPr lang="zh-CN" sz="1200" b="0" dirty="0">
                          <a:latin typeface="微软雅黑" panose="020B0503020204020204" charset="-122"/>
                          <a:ea typeface="微软雅黑" panose="020B0503020204020204" charset="-122"/>
                          <a:cs typeface="微软雅黑" panose="020B0503020204020204" charset="-122"/>
                        </a:rPr>
                        <a:t>Clean the coffee grease, clean the brewer of the coffee machine, protect the internal pipeline of the coffee machine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46863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algn="l">
                        <a:lnSpc>
                          <a:spcPct val="190000"/>
                        </a:lnSpc>
                        <a:buClrTx/>
                        <a:buSzTx/>
                        <a:buFontTx/>
                        <a:buNone/>
                      </a:pPr>
                      <a:r>
                        <a:rPr lang="zh-CN" altLang="en-US" sz="1200" dirty="0">
                          <a:latin typeface="微软雅黑" panose="020B0503020204020204" charset="-122"/>
                          <a:ea typeface="微软雅黑" panose="020B0503020204020204" charset="-122"/>
                          <a:cs typeface="微软雅黑" panose="020B0503020204020204" charset="-122"/>
                          <a:sym typeface="+mn-ea"/>
                        </a:rPr>
                        <a:t>Refer to the instruction manual of each coffee machine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895" y="1446530"/>
            <a:ext cx="2948940" cy="4133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636" y="62639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6078855" cy="460375"/>
          </a:xfrm>
          <a:prstGeom prst="rect">
            <a:avLst/>
          </a:prstGeom>
          <a:noFill/>
        </p:spPr>
        <p:txBody>
          <a:bodyPr wrap="none" rtlCol="0">
            <a:spAutoFit/>
          </a:bodyPr>
          <a:lstStyle/>
          <a:p>
            <a:pPr algn="l"/>
            <a:r>
              <a:rPr sz="2400">
                <a:latin typeface="汉仪中黑S" panose="02010600030101010101" pitchFamily="18" charset="-122"/>
                <a:ea typeface="汉仪中黑S" panose="02010600030101010101" pitchFamily="18" charset="-122"/>
                <a:sym typeface="+mn-ea"/>
              </a:rPr>
              <a:t>Product introduction </a:t>
            </a:r>
            <a:r>
              <a:rPr lang="en-US" sz="2400">
                <a:latin typeface="汉仪中黑S" panose="02010600030101010101" pitchFamily="18" charset="-122"/>
                <a:ea typeface="汉仪中黑S" panose="02010600030101010101" pitchFamily="18" charset="-122"/>
                <a:sym typeface="+mn-ea"/>
              </a:rPr>
              <a:t>O</a:t>
            </a:r>
            <a:r>
              <a:rPr sz="2400">
                <a:latin typeface="汉仪中黑S" panose="02010600030101010101" pitchFamily="18" charset="-122"/>
                <a:ea typeface="汉仪中黑S" panose="02010600030101010101" pitchFamily="18" charset="-122"/>
                <a:sym typeface="+mn-ea"/>
              </a:rPr>
              <a:t>radess trade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30</a:t>
            </a:r>
          </a:p>
        </p:txBody>
      </p:sp>
      <p:graphicFrame>
        <p:nvGraphicFramePr>
          <p:cNvPr id="21" name="表格 20"/>
          <p:cNvGraphicFramePr/>
          <p:nvPr>
            <p:custDataLst>
              <p:tags r:id="rId1"/>
            </p:custDataLst>
          </p:nvPr>
        </p:nvGraphicFramePr>
        <p:xfrm>
          <a:off x="4613910" y="1266825"/>
          <a:ext cx="6790690" cy="5028565"/>
        </p:xfrm>
        <a:graphic>
          <a:graphicData uri="http://schemas.openxmlformats.org/drawingml/2006/table">
            <a:tbl>
              <a:tblPr firstRow="1" bandRow="1">
                <a:tableStyleId>{5940675A-B579-460E-94D1-54222C63F5DA}</a:tableStyleId>
              </a:tblPr>
              <a:tblGrid>
                <a:gridCol w="1385570">
                  <a:extLst>
                    <a:ext uri="{9D8B030D-6E8A-4147-A177-3AD203B41FA5}">
                      <a16:colId xmlns:a16="http://schemas.microsoft.com/office/drawing/2014/main" val="20000"/>
                    </a:ext>
                  </a:extLst>
                </a:gridCol>
                <a:gridCol w="2299335">
                  <a:extLst>
                    <a:ext uri="{9D8B030D-6E8A-4147-A177-3AD203B41FA5}">
                      <a16:colId xmlns:a16="http://schemas.microsoft.com/office/drawing/2014/main" val="20001"/>
                    </a:ext>
                  </a:extLst>
                </a:gridCol>
                <a:gridCol w="3105785">
                  <a:extLst>
                    <a:ext uri="{9D8B030D-6E8A-4147-A177-3AD203B41FA5}">
                      <a16:colId xmlns:a16="http://schemas.microsoft.com/office/drawing/2014/main" val="20002"/>
                    </a:ext>
                  </a:extLst>
                </a:gridCol>
              </a:tblGrid>
              <a:tr h="678180">
                <a:tc>
                  <a:txBody>
                    <a:bodyPr/>
                    <a:lstStyle/>
                    <a:p>
                      <a:pPr indent="0" algn="ctr">
                        <a:lnSpc>
                          <a:spcPct val="19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7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D</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escaling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E</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ffervescent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ablet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B</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ox</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 Packed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2455">
                <a:tc>
                  <a:txBody>
                    <a:bodyPr/>
                    <a:lstStyle/>
                    <a:p>
                      <a:pPr indent="0" algn="ctr">
                        <a:lnSpc>
                          <a:spcPct val="12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15 grams * 10pcs</a:t>
                      </a:r>
                    </a:p>
                  </a:txBody>
                  <a:tcPr marL="68580" marR="68580" marT="0" marB="0">
                    <a:lnL w="12700" cap="flat" cmpd="sng">
                      <a:solidFill>
                        <a:srgbClr val="080000"/>
                      </a:solidFill>
                      <a:prstDash val="soli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indent="0" algn="ctr">
                        <a:lnSpc>
                          <a:spcPct val="19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58775">
                <a:tc>
                  <a:txBody>
                    <a:bodyPr/>
                    <a:lstStyle/>
                    <a:p>
                      <a:pPr indent="0" algn="ctr">
                        <a:lnSpc>
                          <a:spcPct val="13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8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White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4370">
                <a:tc>
                  <a:txBody>
                    <a:bodyPr/>
                    <a:lstStyle/>
                    <a:p>
                      <a:pPr indent="0" algn="ctr">
                        <a:lnSpc>
                          <a:spcPct val="13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21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Citric Acid, Soda Ash, Sodium Percarbonate, Maleic Acid, Sodium Tripolyphosphate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600075">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algn="l">
                        <a:lnSpc>
                          <a:spcPct val="150000"/>
                        </a:lnSpc>
                        <a:buClrTx/>
                        <a:buSzTx/>
                        <a:buFontTx/>
                        <a:buNone/>
                      </a:pPr>
                      <a:r>
                        <a:rPr lang="zh-CN" altLang="zh-CN" sz="1200" b="0" dirty="0">
                          <a:latin typeface="微软雅黑" panose="020B0503020204020204" charset="-122"/>
                          <a:ea typeface="微软雅黑" panose="020B0503020204020204" charset="-122"/>
                          <a:cs typeface="微软雅黑" panose="020B0503020204020204" charset="-122"/>
                        </a:rPr>
                        <a:t>Clean the scale of containers such as coffee machines, thermos cups, electric irons, and kettles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203200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algn="l">
                        <a:lnSpc>
                          <a:spcPct val="190000"/>
                        </a:lnSpc>
                        <a:buClrTx/>
                        <a:buSzTx/>
                        <a:buFontTx/>
                        <a:buNone/>
                      </a:pPr>
                      <a:r>
                        <a:rPr lang="zh-CN" altLang="en-US" sz="1000" dirty="0">
                          <a:latin typeface="微软雅黑" panose="020B0503020204020204" charset="-122"/>
                          <a:ea typeface="微软雅黑" panose="020B0503020204020204" charset="-122"/>
                          <a:cs typeface="微软雅黑" panose="020B0503020204020204" charset="-122"/>
                          <a:sym typeface="+mn-ea"/>
                        </a:rPr>
                        <a:t>1. Add an appropriate amount of this product to an open container 2. Add an appropriate amount of water, 1 liter of water is about 20 grams (1-2 tablets each time in an ordinary container) 3. A large number of bubbles are generated, and the scale begins to dissolve 4. Wait for about 10 minutes Finally, take out the item and rinse it with water. 4. Remember not to cover it. 5. This product is only suitable for glass, porcelain, pottery, plastic, stainless steel and other metals</a:t>
                      </a:r>
                      <a:r>
                        <a:rPr lang="en-US" altLang="zh-CN" sz="1000" dirty="0">
                          <a:latin typeface="微软雅黑" panose="020B0503020204020204" charset="-122"/>
                          <a:ea typeface="微软雅黑" panose="020B0503020204020204" charset="-122"/>
                          <a:cs typeface="微软雅黑" panose="020B0503020204020204" charset="-122"/>
                          <a:sym typeface="+mn-ea"/>
                        </a:rPr>
                        <a: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944" y="1400005"/>
            <a:ext cx="3038475"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6078855" cy="460375"/>
          </a:xfrm>
          <a:prstGeom prst="rect">
            <a:avLst/>
          </a:prstGeom>
          <a:noFill/>
        </p:spPr>
        <p:txBody>
          <a:bodyPr wrap="none" rtlCol="0">
            <a:spAutoFit/>
          </a:bodyPr>
          <a:lstStyle/>
          <a:p>
            <a:pPr algn="l"/>
            <a:r>
              <a:rPr sz="2400">
                <a:latin typeface="汉仪中黑S" panose="02010600030101010101" pitchFamily="18" charset="-122"/>
                <a:ea typeface="汉仪中黑S" panose="02010600030101010101" pitchFamily="18" charset="-122"/>
                <a:sym typeface="+mn-ea"/>
              </a:rPr>
              <a:t>Product introduction </a:t>
            </a:r>
            <a:r>
              <a:rPr lang="en-US" sz="2400">
                <a:latin typeface="汉仪中黑S" panose="02010600030101010101" pitchFamily="18" charset="-122"/>
                <a:ea typeface="汉仪中黑S" panose="02010600030101010101" pitchFamily="18" charset="-122"/>
                <a:sym typeface="+mn-ea"/>
              </a:rPr>
              <a:t>O</a:t>
            </a:r>
            <a:r>
              <a:rPr sz="2400">
                <a:latin typeface="汉仪中黑S" panose="02010600030101010101" pitchFamily="18" charset="-122"/>
                <a:ea typeface="汉仪中黑S" panose="02010600030101010101" pitchFamily="18" charset="-122"/>
                <a:sym typeface="+mn-ea"/>
              </a:rPr>
              <a:t>radess trade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31</a:t>
            </a:r>
          </a:p>
        </p:txBody>
      </p:sp>
      <p:graphicFrame>
        <p:nvGraphicFramePr>
          <p:cNvPr id="21" name="表格 20"/>
          <p:cNvGraphicFramePr/>
          <p:nvPr>
            <p:custDataLst>
              <p:tags r:id="rId1"/>
            </p:custDataLst>
          </p:nvPr>
        </p:nvGraphicFramePr>
        <p:xfrm>
          <a:off x="4345940" y="1649095"/>
          <a:ext cx="7270751" cy="4116705"/>
        </p:xfrm>
        <a:graphic>
          <a:graphicData uri="http://schemas.openxmlformats.org/drawingml/2006/table">
            <a:tbl>
              <a:tblPr firstRow="1" bandRow="1">
                <a:tableStyleId>{5940675A-B579-460E-94D1-54222C63F5DA}</a:tableStyleId>
              </a:tblPr>
              <a:tblGrid>
                <a:gridCol w="1419225">
                  <a:extLst>
                    <a:ext uri="{9D8B030D-6E8A-4147-A177-3AD203B41FA5}">
                      <a16:colId xmlns:a16="http://schemas.microsoft.com/office/drawing/2014/main" val="20000"/>
                    </a:ext>
                  </a:extLst>
                </a:gridCol>
                <a:gridCol w="1486535">
                  <a:extLst>
                    <a:ext uri="{9D8B030D-6E8A-4147-A177-3AD203B41FA5}">
                      <a16:colId xmlns:a16="http://schemas.microsoft.com/office/drawing/2014/main" val="20001"/>
                    </a:ext>
                  </a:extLst>
                </a:gridCol>
                <a:gridCol w="1513840">
                  <a:extLst>
                    <a:ext uri="{9D8B030D-6E8A-4147-A177-3AD203B41FA5}">
                      <a16:colId xmlns:a16="http://schemas.microsoft.com/office/drawing/2014/main" val="20002"/>
                    </a:ext>
                  </a:extLst>
                </a:gridCol>
                <a:gridCol w="2851151">
                  <a:extLst>
                    <a:ext uri="{9D8B030D-6E8A-4147-A177-3AD203B41FA5}">
                      <a16:colId xmlns:a16="http://schemas.microsoft.com/office/drawing/2014/main" val="20003"/>
                    </a:ext>
                  </a:extLst>
                </a:gridCol>
              </a:tblGrid>
              <a:tr h="694690">
                <a:tc>
                  <a:txBody>
                    <a:bodyPr/>
                    <a:lstStyle/>
                    <a:p>
                      <a:pPr indent="0" algn="ctr">
                        <a:lnSpc>
                          <a:spcPct val="21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9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W</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ashing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M</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achine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leaning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E</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ffervescent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T</a:t>
                      </a: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ablet</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4958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15 grams * 12pcs</a:t>
                      </a:r>
                    </a:p>
                  </a:txBody>
                  <a:tcPr marL="68580" marR="68580" marT="0" marB="0">
                    <a:lnL w="12700" cap="flat" cmpd="sng">
                      <a:solidFill>
                        <a:srgbClr val="080000"/>
                      </a:solidFill>
                      <a:prstDash val="soli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zh-CN" sz="1200" dirty="0">
                          <a:latin typeface="微软雅黑" panose="020B0503020204020204" charset="-122"/>
                          <a:ea typeface="微软雅黑" panose="020B0503020204020204" charset="-122"/>
                          <a:cs typeface="微软雅黑" panose="020B0503020204020204" charset="-122"/>
                          <a:sym typeface="+mn-ea"/>
                        </a:rPr>
                        <a:t>15g grams * 30pcs</a:t>
                      </a:r>
                      <a:endParaRPr lang="en-US"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66725">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Can be customized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endParaRPr lang="en-US"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3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150000"/>
                        </a:lnSpc>
                        <a:buNone/>
                      </a:pPr>
                      <a:r>
                        <a:rPr lang="zh-CN" altLang="zh-CN" sz="1200" b="0">
                          <a:solidFill>
                            <a:schemeClr val="tx1"/>
                          </a:solidFill>
                          <a:latin typeface="微软雅黑" panose="020B0503020204020204" charset="-122"/>
                          <a:ea typeface="微软雅黑" panose="020B0503020204020204" charset="-122"/>
                          <a:cs typeface="微软雅黑" panose="020B0503020204020204" charset="-122"/>
                        </a:rPr>
                        <a:t>Active agents, percarbonic acid, enzymes, organic acids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lstStyle/>
                    <a:p>
                      <a:pPr indent="0">
                        <a:lnSpc>
                          <a:spcPct val="13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Disintegrate dirt, clean the inner wall of the washing machine, and sterilize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164465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3">
                  <a:txBody>
                    <a:bodyPr/>
                    <a:lstStyle/>
                    <a:p>
                      <a:pPr indent="0">
                        <a:lnSpc>
                          <a:spcPct val="180000"/>
                        </a:lnSpc>
                        <a:buNone/>
                      </a:pPr>
                      <a:r>
                        <a:rPr lang="en-US" altLang="zh-CN" sz="1200" dirty="0">
                          <a:latin typeface="微软雅黑" panose="020B0503020204020204" charset="-122"/>
                          <a:ea typeface="微软雅黑" panose="020B0503020204020204" charset="-122"/>
                          <a:cs typeface="微软雅黑" panose="020B0503020204020204" charset="-122"/>
                          <a:sym typeface="+mn-ea"/>
                        </a:rPr>
                        <a:t>Fully automatic washing machine: 1. It is recommended to use 6-8 pieces for the first time. According to the water level of the usual laundry, boil a pot of hot water into it, press pause after washing for 15 minutes, soak for 1-2 hours, and then press the washing mode to discharge Just sewage</a:t>
                      </a:r>
                    </a:p>
                    <a:p>
                      <a:pPr indent="0">
                        <a:lnSpc>
                          <a:spcPct val="180000"/>
                        </a:lnSpc>
                        <a:buNone/>
                      </a:pPr>
                      <a:r>
                        <a:rPr lang="en-US" altLang="zh-CN" sz="1200" dirty="0">
                          <a:latin typeface="微软雅黑" panose="020B0503020204020204" charset="-122"/>
                          <a:ea typeface="微软雅黑" panose="020B0503020204020204" charset="-122"/>
                          <a:cs typeface="微软雅黑" panose="020B0503020204020204" charset="-122"/>
                          <a:sym typeface="+mn-ea"/>
                        </a:rPr>
                        <a:t>Drum washing machine: select the drum cleaning mode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2061796"/>
            <a:ext cx="3686175" cy="33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65003" y="803789"/>
            <a:ext cx="6078855" cy="460375"/>
          </a:xfrm>
          <a:prstGeom prst="rect">
            <a:avLst/>
          </a:prstGeom>
          <a:noFill/>
        </p:spPr>
        <p:txBody>
          <a:bodyPr wrap="none" rtlCol="0">
            <a:spAutoFit/>
          </a:bodyPr>
          <a:lstStyle/>
          <a:p>
            <a:pPr algn="l"/>
            <a:r>
              <a:rPr sz="2400">
                <a:latin typeface="汉仪中黑S" panose="02010600030101010101" pitchFamily="18" charset="-122"/>
                <a:ea typeface="汉仪中黑S" panose="02010600030101010101" pitchFamily="18" charset="-122"/>
                <a:sym typeface="+mn-ea"/>
              </a:rPr>
              <a:t>Product introduction </a:t>
            </a:r>
            <a:r>
              <a:rPr lang="en-US" sz="2400">
                <a:latin typeface="汉仪中黑S" panose="02010600030101010101" pitchFamily="18" charset="-122"/>
                <a:ea typeface="汉仪中黑S" panose="02010600030101010101" pitchFamily="18" charset="-122"/>
                <a:sym typeface="+mn-ea"/>
              </a:rPr>
              <a:t>O</a:t>
            </a:r>
            <a:r>
              <a:rPr sz="2400">
                <a:latin typeface="汉仪中黑S" panose="02010600030101010101" pitchFamily="18" charset="-122"/>
                <a:ea typeface="汉仪中黑S" panose="02010600030101010101" pitchFamily="18" charset="-122"/>
                <a:sym typeface="+mn-ea"/>
              </a:rPr>
              <a:t>radess trade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32</a:t>
            </a:r>
          </a:p>
        </p:txBody>
      </p:sp>
      <p:graphicFrame>
        <p:nvGraphicFramePr>
          <p:cNvPr id="21" name="表格 20"/>
          <p:cNvGraphicFramePr/>
          <p:nvPr>
            <p:custDataLst>
              <p:tags r:id="rId1"/>
            </p:custDataLst>
          </p:nvPr>
        </p:nvGraphicFramePr>
        <p:xfrm>
          <a:off x="4345940" y="1649095"/>
          <a:ext cx="6791325" cy="3063875"/>
        </p:xfrm>
        <a:graphic>
          <a:graphicData uri="http://schemas.openxmlformats.org/drawingml/2006/table">
            <a:tbl>
              <a:tblPr firstRow="1" bandRow="1">
                <a:tableStyleId>{5940675A-B579-460E-94D1-54222C63F5DA}</a:tableStyleId>
              </a:tblPr>
              <a:tblGrid>
                <a:gridCol w="1463675">
                  <a:extLst>
                    <a:ext uri="{9D8B030D-6E8A-4147-A177-3AD203B41FA5}">
                      <a16:colId xmlns:a16="http://schemas.microsoft.com/office/drawing/2014/main" val="20000"/>
                    </a:ext>
                  </a:extLst>
                </a:gridCol>
                <a:gridCol w="1818640">
                  <a:extLst>
                    <a:ext uri="{9D8B030D-6E8A-4147-A177-3AD203B41FA5}">
                      <a16:colId xmlns:a16="http://schemas.microsoft.com/office/drawing/2014/main" val="20001"/>
                    </a:ext>
                  </a:extLst>
                </a:gridCol>
                <a:gridCol w="3509010">
                  <a:extLst>
                    <a:ext uri="{9D8B030D-6E8A-4147-A177-3AD203B41FA5}">
                      <a16:colId xmlns:a16="http://schemas.microsoft.com/office/drawing/2014/main" val="20002"/>
                    </a:ext>
                  </a:extLst>
                </a:gridCol>
              </a:tblGrid>
              <a:tr h="771525">
                <a:tc>
                  <a:txBody>
                    <a:bodyPr/>
                    <a:lstStyle/>
                    <a:p>
                      <a:pPr indent="0" algn="ctr">
                        <a:lnSpc>
                          <a:spcPct val="15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9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Dishwasher special dishwashing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Tablets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7835">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20 grams * 30pcs</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 content</a:t>
                      </a:r>
                      <a:endParaRPr lang="zh-CN" altLang="en-US" sz="12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704215">
                <a:tc>
                  <a:txBody>
                    <a:bodyPr/>
                    <a:lstStyle/>
                    <a:p>
                      <a:pPr indent="0" algn="ctr">
                        <a:lnSpc>
                          <a:spcPct val="13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sz="1200" b="0">
                          <a:solidFill>
                            <a:schemeClr val="tx1"/>
                          </a:solidFill>
                          <a:latin typeface="微软雅黑" panose="020B0503020204020204" charset="-122"/>
                          <a:ea typeface="微软雅黑" panose="020B0503020204020204" charset="-122"/>
                          <a:cs typeface="微软雅黑" panose="020B0503020204020204" charset="-122"/>
                        </a:rPr>
                        <a:t>Soda ash, sodium citrate, amino acid active agent, biological enzyme,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60960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en-US" altLang="zh-CN" sz="1200" b="0" dirty="0" err="1">
                          <a:solidFill>
                            <a:schemeClr val="tx1"/>
                          </a:solidFill>
                          <a:latin typeface="微软雅黑" panose="020B0503020204020204" charset="-122"/>
                          <a:ea typeface="微软雅黑" panose="020B0503020204020204" charset="-122"/>
                          <a:cs typeface="微软雅黑" panose="020B0503020204020204" charset="-122"/>
                        </a:rPr>
                        <a:t>Concentrated decontamination, water softening, bright tableware, odor removal, safe and no residue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520700">
                <a:tc>
                  <a:txBody>
                    <a:bodyPr/>
                    <a:lstStyle/>
                    <a:p>
                      <a:pPr indent="0" algn="ctr">
                        <a:lnSpc>
                          <a:spcPct val="15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dirty="0">
                          <a:latin typeface="微软雅黑" panose="020B0503020204020204" charset="-122"/>
                          <a:ea typeface="微软雅黑" panose="020B0503020204020204" charset="-122"/>
                          <a:cs typeface="微软雅黑" panose="020B0503020204020204" charset="-122"/>
                          <a:sym typeface="+mn-ea"/>
                        </a:rPr>
                        <a:t>Refer to the instruction manual of each brand of dishwasher</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bl>
          </a:graphicData>
        </a:graphic>
      </p:graphicFrame>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002" y="1723292"/>
            <a:ext cx="3888846" cy="3692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92000"/>
          </a:schemeClr>
        </a:solidFill>
        <a:effectLst/>
      </p:bgPr>
    </p:bg>
    <p:spTree>
      <p:nvGrpSpPr>
        <p:cNvPr id="1" name=""/>
        <p:cNvGrpSpPr/>
        <p:nvPr/>
      </p:nvGrpSpPr>
      <p:grpSpPr>
        <a:xfrm>
          <a:off x="0" y="0"/>
          <a:ext cx="0" cy="0"/>
          <a:chOff x="0" y="0"/>
          <a:chExt cx="0" cy="0"/>
        </a:xfrm>
      </p:grpSpPr>
      <p:sp>
        <p:nvSpPr>
          <p:cNvPr id="38" name="圆角矩形 37"/>
          <p:cNvSpPr/>
          <p:nvPr/>
        </p:nvSpPr>
        <p:spPr>
          <a:xfrm>
            <a:off x="232064" y="459509"/>
            <a:ext cx="11727873" cy="6107545"/>
          </a:xfrm>
          <a:prstGeom prst="roundRect">
            <a:avLst>
              <a:gd name="adj" fmla="val 6913"/>
            </a:avLst>
          </a:prstGeom>
          <a:solidFill>
            <a:schemeClr val="bg1"/>
          </a:solidFill>
          <a:ln>
            <a:noFill/>
          </a:ln>
          <a:effectLst>
            <a:outerShdw blurRad="190500" algn="ctr" rotWithShape="0">
              <a:schemeClr val="bg2">
                <a:lumMod val="9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15001" y="682278"/>
            <a:ext cx="11360728" cy="5775036"/>
          </a:xfrm>
          <a:prstGeom prst="roundRect">
            <a:avLst>
              <a:gd name="adj" fmla="val 6459"/>
            </a:avLst>
          </a:prstGeom>
          <a:solidFill>
            <a:schemeClr val="bg1"/>
          </a:solidFill>
          <a:ln w="12700" cmpd="sng">
            <a:solidFill>
              <a:schemeClr val="accent1">
                <a:shade val="50000"/>
              </a:schemeClr>
            </a:solidFill>
            <a:prstDash val="solid"/>
          </a:ln>
          <a:effectLst>
            <a:outerShdw blurRad="190500" algn="ctr" rotWithShape="0">
              <a:schemeClr val="bg2">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2219980" y="770192"/>
            <a:ext cx="6078855" cy="460375"/>
          </a:xfrm>
          <a:prstGeom prst="rect">
            <a:avLst/>
          </a:prstGeom>
          <a:noFill/>
        </p:spPr>
        <p:txBody>
          <a:bodyPr wrap="none" rtlCol="0">
            <a:spAutoFit/>
          </a:bodyPr>
          <a:lstStyle/>
          <a:p>
            <a:pPr algn="l"/>
            <a:r>
              <a:rPr sz="2400">
                <a:latin typeface="汉仪中黑S" panose="02010600030101010101" pitchFamily="18" charset="-122"/>
                <a:ea typeface="汉仪中黑S" panose="02010600030101010101" pitchFamily="18" charset="-122"/>
                <a:sym typeface="+mn-ea"/>
              </a:rPr>
              <a:t>Product introduction </a:t>
            </a:r>
            <a:r>
              <a:rPr lang="en-US" sz="2400">
                <a:latin typeface="汉仪中黑S" panose="02010600030101010101" pitchFamily="18" charset="-122"/>
                <a:ea typeface="汉仪中黑S" panose="02010600030101010101" pitchFamily="18" charset="-122"/>
                <a:sym typeface="+mn-ea"/>
              </a:rPr>
              <a:t>O</a:t>
            </a:r>
            <a:r>
              <a:rPr sz="2400">
                <a:latin typeface="汉仪中黑S" panose="02010600030101010101" pitchFamily="18" charset="-122"/>
                <a:ea typeface="汉仪中黑S" panose="02010600030101010101" pitchFamily="18" charset="-122"/>
                <a:sym typeface="+mn-ea"/>
              </a:rPr>
              <a:t>radess trade series</a:t>
            </a:r>
            <a:endParaRPr lang="zh-CN" altLang="en-US" sz="2400" dirty="0">
              <a:latin typeface="汉仪中黑S" panose="02010600030101010101" pitchFamily="18" charset="-122"/>
              <a:ea typeface="汉仪中黑S" panose="02010600030101010101" pitchFamily="18" charset="-122"/>
            </a:endParaRPr>
          </a:p>
        </p:txBody>
      </p:sp>
      <p:sp>
        <p:nvSpPr>
          <p:cNvPr id="40" name="任意多边形 39"/>
          <p:cNvSpPr/>
          <p:nvPr/>
        </p:nvSpPr>
        <p:spPr>
          <a:xfrm>
            <a:off x="917345" y="197986"/>
            <a:ext cx="859560" cy="1144413"/>
          </a:xfrm>
          <a:custGeom>
            <a:avLst/>
            <a:gdLst>
              <a:gd name="connsiteX0" fmla="*/ 6607 w 859560"/>
              <a:gd name="connsiteY0" fmla="*/ 0 h 1144413"/>
              <a:gd name="connsiteX1" fmla="*/ 852953 w 859560"/>
              <a:gd name="connsiteY1" fmla="*/ 0 h 1144413"/>
              <a:gd name="connsiteX2" fmla="*/ 859560 w 859560"/>
              <a:gd name="connsiteY2" fmla="*/ 65539 h 1144413"/>
              <a:gd name="connsiteX3" fmla="*/ 859559 w 859560"/>
              <a:gd name="connsiteY3" fmla="*/ 714633 h 1144413"/>
              <a:gd name="connsiteX4" fmla="*/ 429779 w 859560"/>
              <a:gd name="connsiteY4" fmla="*/ 1144413 h 1144413"/>
              <a:gd name="connsiteX5" fmla="*/ 429780 w 859560"/>
              <a:gd name="connsiteY5" fmla="*/ 1144412 h 1144413"/>
              <a:gd name="connsiteX6" fmla="*/ 0 w 859560"/>
              <a:gd name="connsiteY6" fmla="*/ 714632 h 1144413"/>
              <a:gd name="connsiteX7" fmla="*/ 0 w 859560"/>
              <a:gd name="connsiteY7" fmla="*/ 65539 h 11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560" h="1144413">
                <a:moveTo>
                  <a:pt x="6607" y="0"/>
                </a:moveTo>
                <a:lnTo>
                  <a:pt x="852953" y="0"/>
                </a:lnTo>
                <a:lnTo>
                  <a:pt x="859560" y="65539"/>
                </a:lnTo>
                <a:cubicBezTo>
                  <a:pt x="859560" y="281904"/>
                  <a:pt x="859559" y="498268"/>
                  <a:pt x="859559" y="714633"/>
                </a:cubicBezTo>
                <a:cubicBezTo>
                  <a:pt x="859559" y="951994"/>
                  <a:pt x="667140" y="1144413"/>
                  <a:pt x="429779" y="1144413"/>
                </a:cubicBezTo>
                <a:lnTo>
                  <a:pt x="429780" y="1144412"/>
                </a:lnTo>
                <a:cubicBezTo>
                  <a:pt x="192419" y="1144412"/>
                  <a:pt x="0" y="951993"/>
                  <a:pt x="0" y="714632"/>
                </a:cubicBezTo>
                <a:lnTo>
                  <a:pt x="0" y="6553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16197" y="68194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rPr>
              <a:t>33</a:t>
            </a:r>
          </a:p>
        </p:txBody>
      </p:sp>
      <p:graphicFrame>
        <p:nvGraphicFramePr>
          <p:cNvPr id="21" name="表格 20"/>
          <p:cNvGraphicFramePr/>
          <p:nvPr>
            <p:custDataLst>
              <p:tags r:id="rId1"/>
            </p:custDataLst>
          </p:nvPr>
        </p:nvGraphicFramePr>
        <p:xfrm>
          <a:off x="4345940" y="1649095"/>
          <a:ext cx="6791325" cy="4306443"/>
        </p:xfrm>
        <a:graphic>
          <a:graphicData uri="http://schemas.openxmlformats.org/drawingml/2006/table">
            <a:tbl>
              <a:tblPr firstRow="1" bandRow="1">
                <a:tableStyleId>{5940675A-B579-460E-94D1-54222C63F5DA}</a:tableStyleId>
              </a:tblPr>
              <a:tblGrid>
                <a:gridCol w="1443990">
                  <a:extLst>
                    <a:ext uri="{9D8B030D-6E8A-4147-A177-3AD203B41FA5}">
                      <a16:colId xmlns:a16="http://schemas.microsoft.com/office/drawing/2014/main" val="20000"/>
                    </a:ext>
                  </a:extLst>
                </a:gridCol>
                <a:gridCol w="1732915">
                  <a:extLst>
                    <a:ext uri="{9D8B030D-6E8A-4147-A177-3AD203B41FA5}">
                      <a16:colId xmlns:a16="http://schemas.microsoft.com/office/drawing/2014/main" val="20001"/>
                    </a:ext>
                  </a:extLst>
                </a:gridCol>
                <a:gridCol w="3614420">
                  <a:extLst>
                    <a:ext uri="{9D8B030D-6E8A-4147-A177-3AD203B41FA5}">
                      <a16:colId xmlns:a16="http://schemas.microsoft.com/office/drawing/2014/main" val="20002"/>
                    </a:ext>
                  </a:extLst>
                </a:gridCol>
              </a:tblGrid>
              <a:tr h="439420">
                <a:tc>
                  <a:txBody>
                    <a:bodyPr/>
                    <a:lstStyle/>
                    <a:p>
                      <a:pPr indent="0" algn="ctr">
                        <a:lnSpc>
                          <a:spcPct val="150000"/>
                        </a:lnSpc>
                        <a:buNone/>
                      </a:pPr>
                      <a:r>
                        <a:rPr lang="en-US" sz="1600" b="0" dirty="0" err="1">
                          <a:solidFill>
                            <a:schemeClr val="tx1"/>
                          </a:solidFill>
                          <a:latin typeface="微软雅黑" panose="020B0503020204020204" charset="-122"/>
                          <a:ea typeface="微软雅黑" panose="020B0503020204020204" charset="-122"/>
                          <a:cs typeface="微软雅黑" panose="020B0503020204020204" charset="-122"/>
                        </a:rPr>
                        <a:t>Name</a:t>
                      </a:r>
                      <a:endParaRPr lang="en-US" altLang="en-US" sz="1600" b="0"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lnSpc>
                          <a:spcPct val="180000"/>
                        </a:lnSpc>
                        <a:buClrTx/>
                        <a:buSzTx/>
                        <a:buFontTx/>
                        <a:buNone/>
                      </a:pPr>
                      <a:r>
                        <a:rPr lang="en-US" sz="1200" b="0" dirty="0">
                          <a:latin typeface="微软雅黑" panose="020B0503020204020204" charset="-122"/>
                          <a:ea typeface="微软雅黑" panose="020B0503020204020204" charset="-122"/>
                          <a:cs typeface="微软雅黑" panose="020B0503020204020204" charset="-122"/>
                        </a:rPr>
                        <a:t>Plumbing Agent</a:t>
                      </a:r>
                    </a:p>
                  </a:txBody>
                  <a:tcPr marL="12700" marR="12700" marT="127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80000"/>
                        </a:lnSpc>
                        <a:buNone/>
                      </a:pPr>
                      <a:r>
                        <a:rPr sz="1200">
                          <a:latin typeface="微软雅黑" panose="020B0503020204020204" charset="-122"/>
                          <a:ea typeface="微软雅黑" panose="020B0503020204020204" charset="-122"/>
                          <a:cs typeface="微软雅黑" panose="020B0503020204020204" charset="-122"/>
                          <a:sym typeface="+mn-ea"/>
                        </a:rPr>
                        <a:t>Commodity attributes</a:t>
                      </a:r>
                      <a:r>
                        <a:rPr lang="en-US" sz="1200">
                          <a:latin typeface="微软雅黑" panose="020B0503020204020204" charset="-122"/>
                          <a:ea typeface="微软雅黑" panose="020B0503020204020204" charset="-122"/>
                          <a:cs typeface="微软雅黑" panose="020B0503020204020204" charset="-122"/>
                          <a:sym typeface="+mn-ea"/>
                        </a:rPr>
                        <a:t>:</a:t>
                      </a:r>
                      <a:r>
                        <a:rPr sz="1200">
                          <a:latin typeface="微软雅黑" panose="020B0503020204020204" charset="-122"/>
                          <a:ea typeface="微软雅黑" panose="020B0503020204020204" charset="-122"/>
                          <a:cs typeface="微软雅黑" panose="020B0503020204020204" charset="-122"/>
                          <a:sym typeface="+mn-ea"/>
                        </a:rPr>
                        <a:t> </a:t>
                      </a:r>
                      <a:r>
                        <a:rPr lang="en-US" sz="1200">
                          <a:latin typeface="微软雅黑" panose="020B0503020204020204" charset="-122"/>
                          <a:ea typeface="微软雅黑" panose="020B0503020204020204" charset="-122"/>
                          <a:cs typeface="微软雅黑" panose="020B0503020204020204" charset="-122"/>
                          <a:sym typeface="+mn-ea"/>
                        </a:rPr>
                        <a:t>h</a:t>
                      </a:r>
                      <a:r>
                        <a:rPr sz="1200">
                          <a:latin typeface="微软雅黑" panose="020B0503020204020204" charset="-122"/>
                          <a:ea typeface="微软雅黑" panose="020B0503020204020204" charset="-122"/>
                          <a:cs typeface="微软雅黑" panose="020B0503020204020204" charset="-122"/>
                          <a:sym typeface="+mn-ea"/>
                        </a:rPr>
                        <a:t>ousehold cleaning</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790">
                <a:tc>
                  <a:txBody>
                    <a:bodyPr/>
                    <a:lstStyle/>
                    <a:p>
                      <a:pPr indent="0" algn="ctr">
                        <a:lnSpc>
                          <a:spcPct val="150000"/>
                        </a:lnSpc>
                        <a:buNone/>
                      </a:pPr>
                      <a:r>
                        <a:rPr lang="en-US" sz="1600" dirty="0" err="1">
                          <a:latin typeface="微软雅黑" panose="020B0503020204020204" charset="-122"/>
                          <a:ea typeface="微软雅黑" panose="020B0503020204020204" charset="-122"/>
                          <a:cs typeface="微软雅黑" panose="020B0503020204020204" charset="-122"/>
                          <a:sym typeface="+mn-ea"/>
                        </a:rPr>
                        <a:t>Specification</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altLang="en-US" sz="1200" b="0" dirty="0">
                          <a:solidFill>
                            <a:schemeClr val="tx1"/>
                          </a:solidFill>
                          <a:latin typeface="微软雅黑" panose="020B0503020204020204" charset="-122"/>
                          <a:ea typeface="微软雅黑" panose="020B0503020204020204" charset="-122"/>
                          <a:cs typeface="微软雅黑" panose="020B0503020204020204" charset="-122"/>
                        </a:rPr>
                        <a:t>110 grams/ </a:t>
                      </a: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bottle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lnSpc>
                          <a:spcPct val="160000"/>
                        </a:lnSpc>
                        <a:buNone/>
                      </a:pPr>
                      <a:r>
                        <a:rPr lang="en-US" sz="1200">
                          <a:latin typeface="微软雅黑" panose="020B0503020204020204" charset="-122"/>
                          <a:ea typeface="微软雅黑" panose="020B0503020204020204" charset="-122"/>
                          <a:cs typeface="微软雅黑" panose="020B0503020204020204" charset="-122"/>
                          <a:sym typeface="+mn-ea"/>
                        </a:rPr>
                        <a:t>Customizable: weight/ color</a:t>
                      </a:r>
                      <a:endParaRPr lang="zh-CN"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89890">
                <a:tc>
                  <a:txBody>
                    <a:bodyPr/>
                    <a:lstStyle/>
                    <a:p>
                      <a:pPr indent="0" algn="ctr">
                        <a:lnSpc>
                          <a:spcPct val="14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Color</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altLang="zh-CN" sz="1200" b="0" dirty="0">
                          <a:solidFill>
                            <a:schemeClr val="tx1"/>
                          </a:solidFill>
                          <a:latin typeface="微软雅黑" panose="020B0503020204020204" charset="-122"/>
                          <a:ea typeface="微软雅黑" panose="020B0503020204020204" charset="-122"/>
                          <a:cs typeface="微软雅黑" panose="020B0503020204020204" charset="-122"/>
                        </a:rPr>
                        <a:t>White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sz="1200" b="0">
                          <a:solidFill>
                            <a:schemeClr val="tx1"/>
                          </a:solidFill>
                          <a:latin typeface="微软雅黑" panose="020B0503020204020204" charset="-122"/>
                          <a:ea typeface="微软雅黑" panose="020B0503020204020204" charset="-122"/>
                          <a:cs typeface="微软雅黑" panose="020B0503020204020204" charset="-122"/>
                        </a:rPr>
                        <a:t> </a:t>
                      </a:r>
                      <a:endParaRPr lang="en-US" altLang="en-US" sz="12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6080">
                <a:tc>
                  <a:txBody>
                    <a:bodyPr/>
                    <a:lstStyle/>
                    <a:p>
                      <a:pPr indent="0" algn="ctr">
                        <a:lnSpc>
                          <a:spcPct val="130000"/>
                        </a:lnSpc>
                        <a:buNone/>
                      </a:pPr>
                      <a:r>
                        <a:rPr lang="en-US" sz="1600">
                          <a:latin typeface="微软雅黑" panose="020B0503020204020204" charset="-122"/>
                          <a:ea typeface="微软雅黑" panose="020B0503020204020204" charset="-122"/>
                          <a:cs typeface="微软雅黑" panose="020B0503020204020204" charset="-122"/>
                          <a:sym typeface="+mn-ea"/>
                        </a:rPr>
                        <a:t>Main Ingredient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Sodium hydroxide, sodium percarbonate, foaming agent, etc.</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474980">
                <a:tc>
                  <a:txBody>
                    <a:bodyPr/>
                    <a:lstStyle/>
                    <a:p>
                      <a:pPr indent="0" algn="ctr">
                        <a:lnSpc>
                          <a:spcPct val="160000"/>
                        </a:lnSpc>
                        <a:buNone/>
                      </a:pPr>
                      <a:r>
                        <a:rPr lang="en-US" sz="1600" b="0">
                          <a:solidFill>
                            <a:schemeClr val="tx1"/>
                          </a:solidFill>
                          <a:latin typeface="微软雅黑" panose="020B0503020204020204" charset="-122"/>
                          <a:ea typeface="微软雅黑" panose="020B0503020204020204" charset="-122"/>
                          <a:cs typeface="微软雅黑" panose="020B0503020204020204" charset="-122"/>
                        </a:rPr>
                        <a:t>Effect</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30000"/>
                        </a:lnSpc>
                        <a:buNone/>
                      </a:pPr>
                      <a:r>
                        <a:rPr lang="zh-CN" altLang="en-US" sz="1200" b="0" dirty="0">
                          <a:solidFill>
                            <a:schemeClr val="tx1"/>
                          </a:solidFill>
                          <a:latin typeface="微软雅黑" panose="020B0503020204020204" charset="-122"/>
                          <a:ea typeface="微软雅黑" panose="020B0503020204020204" charset="-122"/>
                          <a:cs typeface="微软雅黑" panose="020B0503020204020204" charset="-122"/>
                        </a:rPr>
                        <a:t>Unclog pipes, deodorize and deodorize, decontaminate and sterilize</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1920240">
                <a:tc>
                  <a:txBody>
                    <a:bodyPr/>
                    <a:lstStyle/>
                    <a:p>
                      <a:pPr indent="0" algn="ctr">
                        <a:lnSpc>
                          <a:spcPct val="150000"/>
                        </a:lnSpc>
                        <a:buNone/>
                      </a:pPr>
                      <a:r>
                        <a:rPr lang="en-US" sz="1600">
                          <a:latin typeface="微软雅黑" panose="020B0503020204020204" charset="-122"/>
                          <a:ea typeface="微软雅黑" panose="020B0503020204020204" charset="-122"/>
                          <a:cs typeface="微软雅黑" panose="020B0503020204020204" charset="-122"/>
                          <a:sym typeface="+mn-ea"/>
                        </a:rPr>
                        <a:t>Instructions</a:t>
                      </a:r>
                      <a:endParaRPr lang="en-US" altLang="en-US" sz="1600" b="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gridSpan="2">
                  <a:txBody>
                    <a:bodyPr/>
                    <a:lstStyle/>
                    <a:p>
                      <a:pPr indent="0">
                        <a:lnSpc>
                          <a:spcPct val="150000"/>
                        </a:lnSpc>
                        <a:buNone/>
                      </a:pPr>
                      <a:r>
                        <a:rPr lang="zh-CN" altLang="en-US" sz="1200" dirty="0">
                          <a:latin typeface="微软雅黑" panose="020B0503020204020204" charset="-122"/>
                          <a:ea typeface="微软雅黑" panose="020B0503020204020204" charset="-122"/>
                          <a:cs typeface="微软雅黑" panose="020B0503020204020204" charset="-122"/>
                          <a:sym typeface="+mn-ea"/>
                        </a:rPr>
                        <a:t>1. The toilet is blocked and the water is very slow. 2. Pour one bottle at the entrance, and then add about 1 kg of water, so that the product will slowly penetrate into the blocked position after fully dissolving. 3. When the water level is lowered, add an appropriate amount of water, and push the solution solution to the position where the pipe is blocked. After 1 hour, flush with a large amount of water and it will be unblocked.</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bl>
          </a:graphicData>
        </a:graphic>
      </p:graphicFrame>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083" y="2062550"/>
            <a:ext cx="3267509" cy="290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KSO_WPP_MARK_KEY" val="0ead1e81-0590-41fe-87a2-b4d24ec8ecb6"/>
  <p:tag name="COMMONDATA" val="eyJjb3VudCI6OCwiaGRpZCI6IjM0ODU1ODk0M2U0NmYzNjM4OTE2YjA5ZjQ0NGViZTY4IiwidXNlckNvdW50Ijo4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44*347"/>
  <p:tag name="TABLE_ENDDRAG_RECT" val="267*113*644*347"/>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78*308"/>
  <p:tag name="TABLE_ENDDRAG_RECT" val="243*119*678*308"/>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34*360"/>
  <p:tag name="TABLE_ENDDRAG_RECT" val="242*129*634*360"/>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595*353"/>
  <p:tag name="TABLE_ENDDRAG_RECT" val="273*112*595*353"/>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59*312"/>
  <p:tag name="TABLE_ENDDRAG_RECT" val="254*129*659*312"/>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71*351"/>
  <p:tag name="TABLE_ENDDRAG_RECT" val="244*129*671*351"/>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39*301"/>
  <p:tag name="TABLE_ENDDRAG_RECT" val="237*129*639*301"/>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18*319"/>
  <p:tag name="TABLE_ENDDRAG_RECT" val="281*129*618*319"/>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591*301"/>
  <p:tag name="TABLE_ENDDRAG_RECT" val="323*129*591*301"/>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23*287"/>
  <p:tag name="TABLE_ENDDRAG_RECT" val="253*129*623*287"/>
</p:tagLst>
</file>

<file path=ppt/tags/tag12.xml><?xml version="1.0" encoding="utf-8"?>
<p:tagLst xmlns:a="http://schemas.openxmlformats.org/drawingml/2006/main" xmlns:r="http://schemas.openxmlformats.org/officeDocument/2006/relationships" xmlns:p="http://schemas.openxmlformats.org/presentationml/2006/main">
  <p:tag name="KSO_WM_UNIT_TABLE_BEAUTIFY" val="smartTable{883cad42-7a25-4835-9187-3335475b0892}"/>
  <p:tag name="TABLE_ENDDRAG_ORIGIN_RECT" val="589*308"/>
  <p:tag name="TABLE_ENDDRAG_RECT" val="287*129*589*308"/>
</p:tagLst>
</file>

<file path=ppt/tags/tag13.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19*327"/>
  <p:tag name="TABLE_ENDDRAG_RECT" val="280*129*619*327"/>
</p:tagLst>
</file>

<file path=ppt/tags/tag14.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596*333"/>
  <p:tag name="TABLE_ENDDRAG_RECT" val="280*129*596*333"/>
</p:tagLst>
</file>

<file path=ppt/tags/tag15.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616*251"/>
  <p:tag name="TABLE_ENDDRAG_RECT" val="290*129*616*251"/>
</p:tagLst>
</file>

<file path=ppt/tags/tag16.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592*258"/>
  <p:tag name="TABLE_ENDDRAG_RECT" val="315*129*592*258"/>
</p:tagLst>
</file>

<file path=ppt/tags/tag17.xml><?xml version="1.0" encoding="utf-8"?>
<p:tagLst xmlns:a="http://schemas.openxmlformats.org/drawingml/2006/main" xmlns:r="http://schemas.openxmlformats.org/officeDocument/2006/relationships" xmlns:p="http://schemas.openxmlformats.org/presentationml/2006/main">
  <p:tag name="KSO_WM_UNIT_TABLE_BEAUTIFY" val="smartTable{349d4094-a8b7-483b-a4c6-2a39296f880d}"/>
  <p:tag name="TABLE_ENDDRAG_ORIGIN_RECT" val="570*346"/>
  <p:tag name="TABLE_ENDDRAG_RECT" val="342*129*570*346"/>
</p:tagLst>
</file>

<file path=ppt/tags/tag18.xml><?xml version="1.0" encoding="utf-8"?>
<p:tagLst xmlns:a="http://schemas.openxmlformats.org/drawingml/2006/main" xmlns:r="http://schemas.openxmlformats.org/officeDocument/2006/relationships" xmlns:p="http://schemas.openxmlformats.org/presentationml/2006/main">
  <p:tag name="KSO_WM_UNIT_TABLE_BEAUTIFY" val="smartTable{17696493-9ed1-4b28-8218-3e5b2f1ff372}"/>
  <p:tag name="TABLE_ENDDRAG_ORIGIN_RECT" val="183*40"/>
  <p:tag name="TABLE_ENDDRAG_RECT" val="50*453*183*40"/>
</p:tagLst>
</file>

<file path=ppt/tags/tag19.xml><?xml version="1.0" encoding="utf-8"?>
<p:tagLst xmlns:a="http://schemas.openxmlformats.org/drawingml/2006/main" xmlns:r="http://schemas.openxmlformats.org/officeDocument/2006/relationships" xmlns:p="http://schemas.openxmlformats.org/presentationml/2006/main">
  <p:tag name="KSO_WM_UNIT_TABLE_BEAUTIFY" val="smartTable{5474ac73-33c6-4492-9a9f-4455cf1072f5}"/>
  <p:tag name="TABLE_ENDDRAG_ORIGIN_RECT" val="183*40"/>
  <p:tag name="TABLE_ENDDRAG_RECT" val="50*453*183*40"/>
</p:tagLst>
</file>

<file path=ppt/tags/tag20.xml><?xml version="1.0" encoding="utf-8"?>
<p:tagLst xmlns:a="http://schemas.openxmlformats.org/drawingml/2006/main" xmlns:r="http://schemas.openxmlformats.org/officeDocument/2006/relationships" xmlns:p="http://schemas.openxmlformats.org/presentationml/2006/main">
  <p:tag name="KSO_WM_UNIT_TABLE_BEAUTIFY" val="smartTable{1a2e4dce-de1f-4c85-9959-b203cc67ba50}"/>
  <p:tag name="TABLE_ENDDRAG_ORIGIN_RECT" val="534*369"/>
  <p:tag name="TABLE_ENDDRAG_RECT" val="342*129*534*369"/>
</p:tagLst>
</file>

<file path=ppt/tags/tag21.xml><?xml version="1.0" encoding="utf-8"?>
<p:tagLst xmlns:a="http://schemas.openxmlformats.org/drawingml/2006/main" xmlns:r="http://schemas.openxmlformats.org/officeDocument/2006/relationships" xmlns:p="http://schemas.openxmlformats.org/presentationml/2006/main">
  <p:tag name="KSO_WM_UNIT_TABLE_BEAUTIFY" val="smartTable{df504ad1-7322-4aec-ac57-f3211b9916e1}"/>
  <p:tag name="TABLE_ENDDRAG_ORIGIN_RECT" val="561*278"/>
  <p:tag name="TABLE_ENDDRAG_RECT" val="315*129*561*278"/>
</p:tagLst>
</file>

<file path=ppt/tags/tag22.xml><?xml version="1.0" encoding="utf-8"?>
<p:tagLst xmlns:a="http://schemas.openxmlformats.org/drawingml/2006/main" xmlns:r="http://schemas.openxmlformats.org/officeDocument/2006/relationships" xmlns:p="http://schemas.openxmlformats.org/presentationml/2006/main">
  <p:tag name="KSO_WM_UNIT_TABLE_BEAUTIFY" val="smartTable{c43b9d4b-a494-4dad-8567-d430c127a4a8}"/>
  <p:tag name="TABLE_ENDDRAG_ORIGIN_RECT" val="556*304"/>
  <p:tag name="TABLE_ENDDRAG_RECT" val="320*121*556*305"/>
</p:tagLst>
</file>

<file path=ppt/tags/tag23.xml><?xml version="1.0" encoding="utf-8"?>
<p:tagLst xmlns:a="http://schemas.openxmlformats.org/drawingml/2006/main" xmlns:r="http://schemas.openxmlformats.org/officeDocument/2006/relationships" xmlns:p="http://schemas.openxmlformats.org/presentationml/2006/main">
  <p:tag name="KSO_WM_UNIT_TABLE_BEAUTIFY" val="smartTable{e97887ee-b535-463a-93e6-05b4b5c77d23}"/>
  <p:tag name="TABLE_ENDDRAG_ORIGIN_RECT" val="574*319"/>
  <p:tag name="TABLE_ENDDRAG_RECT" val="302*129*574*319"/>
</p:tagLst>
</file>

<file path=ppt/tags/tag24.xml><?xml version="1.0" encoding="utf-8"?>
<p:tagLst xmlns:a="http://schemas.openxmlformats.org/drawingml/2006/main" xmlns:r="http://schemas.openxmlformats.org/officeDocument/2006/relationships" xmlns:p="http://schemas.openxmlformats.org/presentationml/2006/main">
  <p:tag name="KSO_WM_UNIT_TABLE_BEAUTIFY" val="smartTable{554adb77-9563-479a-a27b-c026fabb9075}"/>
  <p:tag name="TABLE_ENDDRAG_ORIGIN_RECT" val="183*40"/>
  <p:tag name="TABLE_ENDDRAG_RECT" val="50*453*183*40"/>
</p:tagLst>
</file>

<file path=ppt/tags/tag25.xml><?xml version="1.0" encoding="utf-8"?>
<p:tagLst xmlns:a="http://schemas.openxmlformats.org/drawingml/2006/main" xmlns:r="http://schemas.openxmlformats.org/officeDocument/2006/relationships" xmlns:p="http://schemas.openxmlformats.org/presentationml/2006/main">
  <p:tag name="KSO_WM_UNIT_TABLE_BEAUTIFY" val="smartTable{e7ed4fdb-70e7-4b4e-bba2-dd96ed25eb3d}"/>
  <p:tag name="TABLE_ENDDRAG_ORIGIN_RECT" val="183*40"/>
  <p:tag name="TABLE_ENDDRAG_RECT" val="50*453*183*40"/>
</p:tagLst>
</file>

<file path=ppt/tags/tag26.xml><?xml version="1.0" encoding="utf-8"?>
<p:tagLst xmlns:a="http://schemas.openxmlformats.org/drawingml/2006/main" xmlns:r="http://schemas.openxmlformats.org/officeDocument/2006/relationships" xmlns:p="http://schemas.openxmlformats.org/presentationml/2006/main">
  <p:tag name="KSO_WM_UNIT_TABLE_BEAUTIFY" val="smartTable{cc8cefac-16a6-4909-a21a-4ce439306148}"/>
  <p:tag name="TABLE_ENDDRAG_ORIGIN_RECT" val="183*40"/>
  <p:tag name="TABLE_ENDDRAG_RECT" val="50*453*183*40"/>
</p:tagLst>
</file>

<file path=ppt/tags/tag27.xml><?xml version="1.0" encoding="utf-8"?>
<p:tagLst xmlns:a="http://schemas.openxmlformats.org/drawingml/2006/main" xmlns:r="http://schemas.openxmlformats.org/officeDocument/2006/relationships" xmlns:p="http://schemas.openxmlformats.org/presentationml/2006/main">
  <p:tag name="KSO_WM_UNIT_TABLE_BEAUTIFY" val="smartTable{38b13ac2-ff47-4f96-9dcc-1eadcbdce7f1}"/>
  <p:tag name="TABLE_ENDDRAG_ORIGIN_RECT" val="183*40"/>
  <p:tag name="TABLE_ENDDRAG_RECT" val="50*453*183*40"/>
</p:tagLst>
</file>

<file path=ppt/tags/tag28.xml><?xml version="1.0" encoding="utf-8"?>
<p:tagLst xmlns:a="http://schemas.openxmlformats.org/drawingml/2006/main" xmlns:r="http://schemas.openxmlformats.org/officeDocument/2006/relationships" xmlns:p="http://schemas.openxmlformats.org/presentationml/2006/main">
  <p:tag name="KSO_WM_UNIT_TABLE_BEAUTIFY" val="smartTable{a77215e7-8e47-4232-8fe6-4251006ed274}"/>
  <p:tag name="TABLE_ENDDRAG_ORIGIN_RECT" val="599*222"/>
  <p:tag name="TABLE_ENDDRAG_RECT" val="318*129*599*222"/>
</p:tagLst>
</file>

<file path=ppt/tags/tag29.xml><?xml version="1.0" encoding="utf-8"?>
<p:tagLst xmlns:a="http://schemas.openxmlformats.org/drawingml/2006/main" xmlns:r="http://schemas.openxmlformats.org/officeDocument/2006/relationships" xmlns:p="http://schemas.openxmlformats.org/presentationml/2006/main">
  <p:tag name="KSO_WM_UNIT_TABLE_BEAUTIFY" val="smartTable{edbd38f7-5ba6-4686-a1e4-d6c5107dcee2}"/>
  <p:tag name="TABLE_ENDDRAG_ORIGIN_RECT" val="580*236"/>
  <p:tag name="TABLE_ENDDRAG_RECT" val="331*129*580*236"/>
</p:tagLst>
</file>

<file path=ppt/tags/tag30.xml><?xml version="1.0" encoding="utf-8"?>
<p:tagLst xmlns:a="http://schemas.openxmlformats.org/drawingml/2006/main" xmlns:r="http://schemas.openxmlformats.org/officeDocument/2006/relationships" xmlns:p="http://schemas.openxmlformats.org/presentationml/2006/main">
  <p:tag name="KSO_WM_UNIT_TABLE_BEAUTIFY" val="smartTable{36c1ec26-5b48-4e01-aac8-a39be62f9f6d}"/>
  <p:tag name="TABLE_ENDDRAG_ORIGIN_RECT" val="632*240"/>
  <p:tag name="TABLE_ENDDRAG_RECT" val="276*129*632*240"/>
</p:tagLst>
</file>

<file path=ppt/tags/tag31.xml><?xml version="1.0" encoding="utf-8"?>
<p:tagLst xmlns:a="http://schemas.openxmlformats.org/drawingml/2006/main" xmlns:r="http://schemas.openxmlformats.org/officeDocument/2006/relationships" xmlns:p="http://schemas.openxmlformats.org/presentationml/2006/main">
  <p:tag name="KSO_WM_UNIT_TABLE_BEAUTIFY" val="smartTable{b3388207-382a-4aee-abe2-a7c8f2a65fee}"/>
  <p:tag name="TABLE_ENDDRAG_ORIGIN_RECT" val="534*401"/>
  <p:tag name="TABLE_ENDDRAG_RECT" val="367*84*534*401"/>
</p:tagLst>
</file>

<file path=ppt/tags/tag32.xml><?xml version="1.0" encoding="utf-8"?>
<p:tagLst xmlns:a="http://schemas.openxmlformats.org/drawingml/2006/main" xmlns:r="http://schemas.openxmlformats.org/officeDocument/2006/relationships" xmlns:p="http://schemas.openxmlformats.org/presentationml/2006/main">
  <p:tag name="KSO_WM_UNIT_TABLE_BEAUTIFY" val="smartTable{558aeb16-0e25-466b-af52-ded018ea8fb4}"/>
  <p:tag name="TABLE_ENDDRAG_ORIGIN_RECT" val="572*318"/>
  <p:tag name="TABLE_ENDDRAG_RECT" val="342*129*572*318"/>
</p:tagLst>
</file>

<file path=ppt/tags/tag33.xml><?xml version="1.0" encoding="utf-8"?>
<p:tagLst xmlns:a="http://schemas.openxmlformats.org/drawingml/2006/main" xmlns:r="http://schemas.openxmlformats.org/officeDocument/2006/relationships" xmlns:p="http://schemas.openxmlformats.org/presentationml/2006/main">
  <p:tag name="KSO_WM_UNIT_TABLE_BEAUTIFY" val="smartTable{53a8ad41-215f-4e3e-9385-521611de6e41}"/>
  <p:tag name="TABLE_ENDDRAG_ORIGIN_RECT" val="534*241"/>
  <p:tag name="TABLE_ENDDRAG_RECT" val="342*129*534*241"/>
</p:tagLst>
</file>

<file path=ppt/tags/tag34.xml><?xml version="1.0" encoding="utf-8"?>
<p:tagLst xmlns:a="http://schemas.openxmlformats.org/drawingml/2006/main" xmlns:r="http://schemas.openxmlformats.org/officeDocument/2006/relationships" xmlns:p="http://schemas.openxmlformats.org/presentationml/2006/main">
  <p:tag name="KSO_WM_UNIT_TABLE_BEAUTIFY" val="smartTable{8aa03814-5f19-4f69-a79c-8d0f262e1d2e}"/>
  <p:tag name="TABLE_ENDDRAG_ORIGIN_RECT" val="183*40"/>
  <p:tag name="TABLE_ENDDRAG_RECT" val="50*453*183*4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4251</Words>
  <Application>Microsoft Office PowerPoint</Application>
  <PresentationFormat>宽屏</PresentationFormat>
  <Paragraphs>583</Paragraphs>
  <Slides>35</Slides>
  <Notes>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35</vt:i4>
      </vt:variant>
    </vt:vector>
  </HeadingPairs>
  <TitlesOfParts>
    <vt:vector size="41" baseType="lpstr">
      <vt:lpstr>汉仪中黑S</vt:lpstr>
      <vt:lpstr>Calibri</vt:lpstr>
      <vt:lpstr>微软雅黑</vt:lpstr>
      <vt:lpstr>Arial</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微软公司</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尹 欢</dc:creator>
  <cp:lastModifiedBy>Ningyao Li</cp:lastModifiedBy>
  <cp:revision>110</cp:revision>
  <dcterms:created xsi:type="dcterms:W3CDTF">2020-09-16T00:58:00Z</dcterms:created>
  <dcterms:modified xsi:type="dcterms:W3CDTF">2024-02-16T07:09:04Z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KSOTemplateUUID">
    <vt:lpwstr>v1.0_mb_R9FiVS9p9ot8prnqhy8zyQ==</vt:lpwstr>
  </property>
  <property fmtid="{D5CDD505-2E9C-101B-9397-08002B2CF9AE}" pid="4" name="ICV">
    <vt:lpwstr>732D4B0313FF48F2A1068904C8810C4B</vt:lpwstr>
  </property>
</Properties>
</file>